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0" r:id="rId1"/>
  </p:sldMasterIdLst>
  <p:notesMasterIdLst>
    <p:notesMasterId r:id="rId77"/>
  </p:notesMasterIdLst>
  <p:sldIdLst>
    <p:sldId id="259" r:id="rId2"/>
    <p:sldId id="292" r:id="rId3"/>
    <p:sldId id="305" r:id="rId4"/>
    <p:sldId id="281" r:id="rId5"/>
    <p:sldId id="282" r:id="rId6"/>
    <p:sldId id="306" r:id="rId7"/>
    <p:sldId id="308" r:id="rId8"/>
    <p:sldId id="309" r:id="rId9"/>
    <p:sldId id="307" r:id="rId10"/>
    <p:sldId id="283" r:id="rId11"/>
    <p:sldId id="364" r:id="rId12"/>
    <p:sldId id="340" r:id="rId13"/>
    <p:sldId id="341" r:id="rId14"/>
    <p:sldId id="284" r:id="rId15"/>
    <p:sldId id="329" r:id="rId16"/>
    <p:sldId id="310" r:id="rId17"/>
    <p:sldId id="299" r:id="rId18"/>
    <p:sldId id="311" r:id="rId19"/>
    <p:sldId id="288" r:id="rId20"/>
    <p:sldId id="289" r:id="rId21"/>
    <p:sldId id="293" r:id="rId22"/>
    <p:sldId id="294" r:id="rId23"/>
    <p:sldId id="295" r:id="rId24"/>
    <p:sldId id="342" r:id="rId25"/>
    <p:sldId id="343" r:id="rId26"/>
    <p:sldId id="345" r:id="rId27"/>
    <p:sldId id="338" r:id="rId28"/>
    <p:sldId id="354" r:id="rId29"/>
    <p:sldId id="355" r:id="rId30"/>
    <p:sldId id="365" r:id="rId31"/>
    <p:sldId id="347" r:id="rId32"/>
    <p:sldId id="346" r:id="rId33"/>
    <p:sldId id="348" r:id="rId34"/>
    <p:sldId id="339" r:id="rId35"/>
    <p:sldId id="349" r:id="rId36"/>
    <p:sldId id="356" r:id="rId37"/>
    <p:sldId id="366" r:id="rId38"/>
    <p:sldId id="333" r:id="rId39"/>
    <p:sldId id="334" r:id="rId40"/>
    <p:sldId id="335" r:id="rId41"/>
    <p:sldId id="336" r:id="rId42"/>
    <p:sldId id="367" r:id="rId43"/>
    <p:sldId id="296" r:id="rId44"/>
    <p:sldId id="301" r:id="rId45"/>
    <p:sldId id="303" r:id="rId46"/>
    <p:sldId id="302" r:id="rId47"/>
    <p:sldId id="304" r:id="rId48"/>
    <p:sldId id="350" r:id="rId49"/>
    <p:sldId id="351" r:id="rId50"/>
    <p:sldId id="314" r:id="rId51"/>
    <p:sldId id="280" r:id="rId52"/>
    <p:sldId id="369" r:id="rId53"/>
    <p:sldId id="368" r:id="rId54"/>
    <p:sldId id="312" r:id="rId55"/>
    <p:sldId id="323" r:id="rId56"/>
    <p:sldId id="321" r:id="rId57"/>
    <p:sldId id="315" r:id="rId58"/>
    <p:sldId id="316" r:id="rId59"/>
    <p:sldId id="317" r:id="rId60"/>
    <p:sldId id="318" r:id="rId61"/>
    <p:sldId id="322" r:id="rId62"/>
    <p:sldId id="325" r:id="rId63"/>
    <p:sldId id="353" r:id="rId64"/>
    <p:sldId id="326" r:id="rId65"/>
    <p:sldId id="352" r:id="rId66"/>
    <p:sldId id="359" r:id="rId67"/>
    <p:sldId id="360" r:id="rId68"/>
    <p:sldId id="361" r:id="rId69"/>
    <p:sldId id="362" r:id="rId70"/>
    <p:sldId id="358" r:id="rId71"/>
    <p:sldId id="327" r:id="rId72"/>
    <p:sldId id="363" r:id="rId73"/>
    <p:sldId id="328" r:id="rId74"/>
    <p:sldId id="313" r:id="rId75"/>
    <p:sldId id="324" r:id="rId7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pitchFamily="18" charset="0"/>
        <a:ea typeface="+mn-ea"/>
        <a:cs typeface="+mn-cs"/>
      </a:defRPr>
    </a:lvl1pPr>
    <a:lvl2pPr marL="457200" algn="l" rtl="0" fontAlgn="base">
      <a:spcBef>
        <a:spcPct val="0"/>
      </a:spcBef>
      <a:spcAft>
        <a:spcPct val="0"/>
      </a:spcAft>
      <a:defRPr sz="2400" kern="1200">
        <a:solidFill>
          <a:schemeClr val="tx1"/>
        </a:solidFill>
        <a:latin typeface="Times" pitchFamily="18" charset="0"/>
        <a:ea typeface="+mn-ea"/>
        <a:cs typeface="+mn-cs"/>
      </a:defRPr>
    </a:lvl2pPr>
    <a:lvl3pPr marL="914400" algn="l" rtl="0" fontAlgn="base">
      <a:spcBef>
        <a:spcPct val="0"/>
      </a:spcBef>
      <a:spcAft>
        <a:spcPct val="0"/>
      </a:spcAft>
      <a:defRPr sz="2400" kern="1200">
        <a:solidFill>
          <a:schemeClr val="tx1"/>
        </a:solidFill>
        <a:latin typeface="Times" pitchFamily="18" charset="0"/>
        <a:ea typeface="+mn-ea"/>
        <a:cs typeface="+mn-cs"/>
      </a:defRPr>
    </a:lvl3pPr>
    <a:lvl4pPr marL="1371600" algn="l" rtl="0" fontAlgn="base">
      <a:spcBef>
        <a:spcPct val="0"/>
      </a:spcBef>
      <a:spcAft>
        <a:spcPct val="0"/>
      </a:spcAft>
      <a:defRPr sz="2400" kern="1200">
        <a:solidFill>
          <a:schemeClr val="tx1"/>
        </a:solidFill>
        <a:latin typeface="Times" pitchFamily="18" charset="0"/>
        <a:ea typeface="+mn-ea"/>
        <a:cs typeface="+mn-cs"/>
      </a:defRPr>
    </a:lvl4pPr>
    <a:lvl5pPr marL="1828800" algn="l" rtl="0" fontAlgn="base">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99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55" autoAdjust="0"/>
    <p:restoredTop sz="82332" autoAdjust="0"/>
  </p:normalViewPr>
  <p:slideViewPr>
    <p:cSldViewPr>
      <p:cViewPr varScale="1">
        <p:scale>
          <a:sx n="75" d="100"/>
          <a:sy n="75" d="100"/>
        </p:scale>
        <p:origin x="-360" y="-90"/>
      </p:cViewPr>
      <p:guideLst>
        <p:guide orient="horz" pos="2160"/>
        <p:guide pos="2880"/>
      </p:guideLst>
    </p:cSldViewPr>
  </p:slideViewPr>
  <p:outlineViewPr>
    <p:cViewPr>
      <p:scale>
        <a:sx n="33" d="100"/>
        <a:sy n="33" d="100"/>
      </p:scale>
      <p:origin x="48" y="1293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defRPr>
            </a:lvl1pPr>
          </a:lstStyle>
          <a:p>
            <a:pPr>
              <a:defRPr/>
            </a:pPr>
            <a:endParaRPr lang="en-US"/>
          </a:p>
        </p:txBody>
      </p:sp>
      <p:sp>
        <p:nvSpPr>
          <p:cNvPr id="13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defRPr>
            </a:lvl1pPr>
          </a:lstStyle>
          <a:p>
            <a:pPr>
              <a:defRPr/>
            </a:pPr>
            <a:endParaRPr lang="en-US"/>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defRPr>
            </a:lvl1pPr>
          </a:lstStyle>
          <a:p>
            <a:pPr>
              <a:defRPr/>
            </a:pPr>
            <a:endParaRPr lang="en-US"/>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defRPr>
            </a:lvl1pPr>
          </a:lstStyle>
          <a:p>
            <a:pPr>
              <a:defRPr/>
            </a:pPr>
            <a:fld id="{8B062EEB-D92A-4DBE-90FB-ED02E3BD4DB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smtClean="0">
                <a:latin typeface="Times" pitchFamily="18" charset="0"/>
              </a:rPr>
              <a:t>Chile’s Chaitén volcano, May 3, 2008 is erupting with lava, ash—and lightning </a:t>
            </a:r>
          </a:p>
          <a:p>
            <a:r>
              <a:rPr lang="en-US" smtClean="0">
                <a:latin typeface="Times" pitchFamily="18" charset="0"/>
              </a:rPr>
              <a:t>Photo by Carlos Gutierrez</a:t>
            </a:r>
          </a:p>
        </p:txBody>
      </p:sp>
      <p:sp>
        <p:nvSpPr>
          <p:cNvPr id="80900" name="Slide Number Placeholder 3"/>
          <p:cNvSpPr>
            <a:spLocks noGrp="1"/>
          </p:cNvSpPr>
          <p:nvPr>
            <p:ph type="sldNum" sz="quarter" idx="5"/>
          </p:nvPr>
        </p:nvSpPr>
        <p:spPr>
          <a:noFill/>
        </p:spPr>
        <p:txBody>
          <a:bodyPr/>
          <a:lstStyle/>
          <a:p>
            <a:fld id="{836BFC9C-FB22-4F46-850F-462101117599}" type="slidenum">
              <a:rPr lang="en-US" smtClean="0">
                <a:latin typeface="Times" pitchFamily="18" charset="0"/>
              </a:rPr>
              <a:pPr/>
              <a:t>2</a:t>
            </a:fld>
            <a:endParaRPr lang="en-US" smtClean="0">
              <a:latin typeface="Times"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smtClean="0">
                <a:latin typeface="Times" pitchFamily="18" charset="0"/>
              </a:rPr>
              <a:t>The ash particles also damage the external and aerodynamic surfaces of an aircraft…especially the windscreen (is a very common occurrence). Windscreens can become totally obscurred (etching) or even crack due to the ash’s hardness and the sppeds of the aircraft.  As a matter of fact, documentation of the frequency and cost of damage to the windscreen helped to spark alert system development. Photo, NOAA-15 Satellite, July 10, 2008, Kilauea Volcano – ash and gas “cloud.”</a:t>
            </a:r>
          </a:p>
          <a:p>
            <a:endParaRPr lang="en-US" smtClean="0">
              <a:latin typeface="Times" pitchFamily="18" charset="0"/>
            </a:endParaRPr>
          </a:p>
        </p:txBody>
      </p:sp>
      <p:sp>
        <p:nvSpPr>
          <p:cNvPr id="90116" name="Slide Number Placeholder 3"/>
          <p:cNvSpPr>
            <a:spLocks noGrp="1"/>
          </p:cNvSpPr>
          <p:nvPr>
            <p:ph type="sldNum" sz="quarter" idx="5"/>
          </p:nvPr>
        </p:nvSpPr>
        <p:spPr>
          <a:noFill/>
        </p:spPr>
        <p:txBody>
          <a:bodyPr/>
          <a:lstStyle/>
          <a:p>
            <a:fld id="{F598D38C-8208-4D6E-A2F9-C0076DBF1647}" type="slidenum">
              <a:rPr lang="en-US" smtClean="0">
                <a:latin typeface="Times" pitchFamily="18" charset="0"/>
              </a:rPr>
              <a:pPr/>
              <a:t>13</a:t>
            </a:fld>
            <a:endParaRPr lang="en-US" smtClean="0">
              <a:latin typeface="Times"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NOAA-15 Satellite, July 10, 2008, Kilauea Volcano – ash and gas “cloud.”</a:t>
            </a:r>
          </a:p>
          <a:p>
            <a:pPr>
              <a:defRPr/>
            </a:pPr>
            <a:endParaRPr lang="en-US" dirty="0" smtClean="0"/>
          </a:p>
          <a:p>
            <a:pPr>
              <a:defRPr/>
            </a:pPr>
            <a:endParaRPr lang="en-US" dirty="0"/>
          </a:p>
        </p:txBody>
      </p:sp>
      <p:sp>
        <p:nvSpPr>
          <p:cNvPr id="91140" name="Slide Number Placeholder 3"/>
          <p:cNvSpPr>
            <a:spLocks noGrp="1"/>
          </p:cNvSpPr>
          <p:nvPr>
            <p:ph type="sldNum" sz="quarter" idx="5"/>
          </p:nvPr>
        </p:nvSpPr>
        <p:spPr>
          <a:noFill/>
        </p:spPr>
        <p:txBody>
          <a:bodyPr/>
          <a:lstStyle/>
          <a:p>
            <a:fld id="{8CE8794D-3520-40CB-909A-92514D056C16}" type="slidenum">
              <a:rPr lang="en-US" smtClean="0">
                <a:latin typeface="Times" pitchFamily="18" charset="0"/>
              </a:rPr>
              <a:pPr/>
              <a:t>14</a:t>
            </a:fld>
            <a:endParaRPr lang="en-US" smtClean="0">
              <a:latin typeface="Times"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smtClean="0">
                <a:latin typeface="Times" pitchFamily="18" charset="0"/>
              </a:rPr>
              <a:t>Damage to exterior surfaces of several Boeing 727s and a schematic of damage to a 747-400 jumbo jet following an encounter with the June 15, 1991, ash cloud from Mount Pinatubo.  From </a:t>
            </a:r>
            <a:r>
              <a:rPr lang="en-US" b="1" i="1" smtClean="0">
                <a:latin typeface="Times" pitchFamily="18" charset="0"/>
              </a:rPr>
              <a:t>The 1991 Pinatubo Eruptions and Their Effects on Aircraft Operations , </a:t>
            </a:r>
            <a:r>
              <a:rPr lang="en-US" i="1" smtClean="0">
                <a:latin typeface="Times" pitchFamily="18" charset="0"/>
              </a:rPr>
              <a:t>b</a:t>
            </a:r>
            <a:r>
              <a:rPr lang="en-US" smtClean="0">
                <a:latin typeface="Times" pitchFamily="18" charset="0"/>
              </a:rPr>
              <a:t>y Thomas J. Casadevall, Perla J. Delos Reyes, and David J. Schneider</a:t>
            </a:r>
            <a:r>
              <a:rPr lang="en-US" baseline="30000" smtClean="0">
                <a:latin typeface="Times" pitchFamily="18" charset="0"/>
              </a:rPr>
              <a:t> –</a:t>
            </a:r>
            <a:r>
              <a:rPr lang="en-US" smtClean="0">
                <a:latin typeface="Times" pitchFamily="18" charset="0"/>
              </a:rPr>
              <a:t> USGS. Mt. Pinatubo, June 1991.  Accumulation of even a few millimeters of ash has caused temporary airport closures. Heavy ash fall of up to 6 inches caused this World Airways CD-10 airplane at Cubi Point Naval Air Station to set on its tail. All told, 20 commercial jet aircraft were heavily damaged. The ash cloud caused eleven commercial aircraft in flight emergencies.  On rare occasions, airports also have been damaged by pyroclastic flows (e.g., on the island of Montserrat, British West Indies, in 1997) and lava flows (notably, at Goma, Dem. Rep. of Congo, in 2002). </a:t>
            </a:r>
          </a:p>
          <a:p>
            <a:endParaRPr lang="en-US" b="1" i="1" smtClean="0">
              <a:latin typeface="Times" pitchFamily="18" charset="0"/>
            </a:endParaRPr>
          </a:p>
          <a:p>
            <a:endParaRPr lang="en-US" smtClean="0">
              <a:latin typeface="Times" pitchFamily="18" charset="0"/>
            </a:endParaRPr>
          </a:p>
        </p:txBody>
      </p:sp>
      <p:sp>
        <p:nvSpPr>
          <p:cNvPr id="92164" name="Slide Number Placeholder 3"/>
          <p:cNvSpPr>
            <a:spLocks noGrp="1"/>
          </p:cNvSpPr>
          <p:nvPr>
            <p:ph type="sldNum" sz="quarter" idx="5"/>
          </p:nvPr>
        </p:nvSpPr>
        <p:spPr>
          <a:noFill/>
        </p:spPr>
        <p:txBody>
          <a:bodyPr/>
          <a:lstStyle/>
          <a:p>
            <a:fld id="{27342053-654F-43CE-A9D7-00DAC52DD5A8}" type="slidenum">
              <a:rPr lang="en-US" smtClean="0">
                <a:latin typeface="Times" pitchFamily="18" charset="0"/>
              </a:rPr>
              <a:pPr/>
              <a:t>15</a:t>
            </a:fld>
            <a:endParaRPr lang="en-US" smtClean="0">
              <a:latin typeface="Times"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mtClean="0">
                <a:latin typeface="Times" pitchFamily="18" charset="0"/>
              </a:rPr>
              <a:t>Eighty-eight B-25 aircraft of the USAAF were buried in volcanic ash from Mt Vesuvius in Italy March 1944 and rendered completely useless for further operations.</a:t>
            </a:r>
          </a:p>
        </p:txBody>
      </p:sp>
      <p:sp>
        <p:nvSpPr>
          <p:cNvPr id="93188" name="Slide Number Placeholder 3"/>
          <p:cNvSpPr>
            <a:spLocks noGrp="1"/>
          </p:cNvSpPr>
          <p:nvPr>
            <p:ph type="sldNum" sz="quarter" idx="5"/>
          </p:nvPr>
        </p:nvSpPr>
        <p:spPr>
          <a:noFill/>
        </p:spPr>
        <p:txBody>
          <a:bodyPr/>
          <a:lstStyle/>
          <a:p>
            <a:fld id="{01304D2B-861A-4EDC-A22A-8CCAC2ED40BD}" type="slidenum">
              <a:rPr lang="en-US" smtClean="0">
                <a:latin typeface="Times" pitchFamily="18" charset="0"/>
              </a:rPr>
              <a:pPr/>
              <a:t>16</a:t>
            </a:fld>
            <a:endParaRPr lang="en-US" smtClean="0">
              <a:latin typeface="Times"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smtClean="0">
                <a:latin typeface="Times" pitchFamily="18" charset="0"/>
              </a:rPr>
              <a:t>Ash from Mt. Pinatubo blankets the region like snow – 11/27/1991.</a:t>
            </a: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latin typeface="Times" pitchFamily="18" charset="0"/>
              </a:rPr>
              <a:pPr/>
              <a:t>17</a:t>
            </a:fld>
            <a:endParaRPr lang="en-US" smtClean="0">
              <a:latin typeface="Times"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latin typeface="Times" pitchFamily="18" charset="0"/>
              </a:rPr>
              <a:t>We will talk about some of the alternatives in satellite tracking and plume forecasting later.</a:t>
            </a:r>
          </a:p>
        </p:txBody>
      </p:sp>
      <p:sp>
        <p:nvSpPr>
          <p:cNvPr id="95236" name="Slide Number Placeholder 3"/>
          <p:cNvSpPr>
            <a:spLocks noGrp="1"/>
          </p:cNvSpPr>
          <p:nvPr>
            <p:ph type="sldNum" sz="quarter" idx="5"/>
          </p:nvPr>
        </p:nvSpPr>
        <p:spPr>
          <a:noFill/>
        </p:spPr>
        <p:txBody>
          <a:bodyPr/>
          <a:lstStyle/>
          <a:p>
            <a:fld id="{13EAC544-AB78-4C02-9053-C50AF31B7D15}" type="slidenum">
              <a:rPr lang="en-US" smtClean="0">
                <a:latin typeface="Times" pitchFamily="18" charset="0"/>
              </a:rPr>
              <a:pPr/>
              <a:t>18</a:t>
            </a:fld>
            <a:endParaRPr lang="en-US" smtClean="0">
              <a:latin typeface="Times"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mtClean="0">
                <a:latin typeface="Times" pitchFamily="18" charset="0"/>
              </a:rPr>
              <a:t>There are over a hundred active volcanoes in the North Pacific region (about 20% of the world’s active volcanoes).</a:t>
            </a:r>
          </a:p>
        </p:txBody>
      </p:sp>
      <p:sp>
        <p:nvSpPr>
          <p:cNvPr id="96260" name="Slide Number Placeholder 3"/>
          <p:cNvSpPr>
            <a:spLocks noGrp="1"/>
          </p:cNvSpPr>
          <p:nvPr>
            <p:ph type="sldNum" sz="quarter" idx="5"/>
          </p:nvPr>
        </p:nvSpPr>
        <p:spPr>
          <a:noFill/>
        </p:spPr>
        <p:txBody>
          <a:bodyPr/>
          <a:lstStyle/>
          <a:p>
            <a:fld id="{B9037588-2411-4B46-A0CD-E3C9B71E8448}" type="slidenum">
              <a:rPr lang="en-US" smtClean="0">
                <a:latin typeface="Times" pitchFamily="18" charset="0"/>
              </a:rPr>
              <a:pPr/>
              <a:t>19</a:t>
            </a:fld>
            <a:endParaRPr lang="en-US" smtClean="0">
              <a:latin typeface="Times"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smtClean="0">
                <a:latin typeface="Times" pitchFamily="18" charset="0"/>
              </a:rPr>
              <a:t>Common flight routes near of over this highly active volcanic region.   One can easily see the need for advanced observations and forecasting of volcanic plume movement. </a:t>
            </a:r>
          </a:p>
        </p:txBody>
      </p:sp>
      <p:sp>
        <p:nvSpPr>
          <p:cNvPr id="97284" name="Slide Number Placeholder 3"/>
          <p:cNvSpPr>
            <a:spLocks noGrp="1"/>
          </p:cNvSpPr>
          <p:nvPr>
            <p:ph type="sldNum" sz="quarter" idx="5"/>
          </p:nvPr>
        </p:nvSpPr>
        <p:spPr>
          <a:noFill/>
        </p:spPr>
        <p:txBody>
          <a:bodyPr/>
          <a:lstStyle/>
          <a:p>
            <a:fld id="{5E284646-3418-4A75-8C5E-81FE1BB27431}" type="slidenum">
              <a:rPr lang="en-US" smtClean="0">
                <a:latin typeface="Times" pitchFamily="18" charset="0"/>
              </a:rPr>
              <a:pPr/>
              <a:t>20</a:t>
            </a:fld>
            <a:endParaRPr lang="en-US" smtClean="0">
              <a:latin typeface="Times"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r>
              <a:rPr lang="en-US" smtClean="0">
                <a:latin typeface="Times" pitchFamily="18" charset="0"/>
              </a:rPr>
              <a:t>Mt. Pinatubo, June 1991.  Accumulation of even a few millimeters of ash has caused temporary airport closures. Heavy ash fall of up to 6 inches caused this World Airways CD-10 airplane at Cubi Point Naval Air Station to set on its tail. All told, 20 commercial jet aircraft were heavily damaged. The ash cloud caused eleven commercial aircraft in flight emergencies.  On rare occasions, airports also have been damaged by pyroclastic flows (e.g., on the island of Montserrat, British West Indies, in 1997) and lava flows (notably, at Goma, Dem. Rep. of Congo, in 2002). </a:t>
            </a:r>
          </a:p>
        </p:txBody>
      </p:sp>
      <p:sp>
        <p:nvSpPr>
          <p:cNvPr id="98308" name="Slide Number Placeholder 3"/>
          <p:cNvSpPr>
            <a:spLocks noGrp="1"/>
          </p:cNvSpPr>
          <p:nvPr>
            <p:ph type="sldNum" sz="quarter" idx="5"/>
          </p:nvPr>
        </p:nvSpPr>
        <p:spPr>
          <a:noFill/>
        </p:spPr>
        <p:txBody>
          <a:bodyPr/>
          <a:lstStyle/>
          <a:p>
            <a:fld id="{6B76E54A-82E0-4280-A438-1ADC14F9C402}" type="slidenum">
              <a:rPr lang="en-US" smtClean="0">
                <a:latin typeface="Times" pitchFamily="18" charset="0"/>
              </a:rPr>
              <a:pPr/>
              <a:t>21</a:t>
            </a:fld>
            <a:endParaRPr lang="en-US" smtClean="0">
              <a:latin typeface="Times"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r>
              <a:rPr lang="en-US" smtClean="0">
                <a:latin typeface="Times" pitchFamily="18" charset="0"/>
              </a:rPr>
              <a:t>Artist depiction of GOES N, From the GOES N Fact Sheet (2006) – NASA NOAA, by Allan Kung</a:t>
            </a:r>
          </a:p>
        </p:txBody>
      </p:sp>
      <p:sp>
        <p:nvSpPr>
          <p:cNvPr id="99332" name="Slide Number Placeholder 3"/>
          <p:cNvSpPr>
            <a:spLocks noGrp="1"/>
          </p:cNvSpPr>
          <p:nvPr>
            <p:ph type="sldNum" sz="quarter" idx="5"/>
          </p:nvPr>
        </p:nvSpPr>
        <p:spPr>
          <a:noFill/>
        </p:spPr>
        <p:txBody>
          <a:bodyPr/>
          <a:lstStyle/>
          <a:p>
            <a:fld id="{F561AC89-BA35-4955-A343-280CEAD19016}" type="slidenum">
              <a:rPr lang="en-US" smtClean="0">
                <a:latin typeface="Times" pitchFamily="18" charset="0"/>
              </a:rPr>
              <a:pPr/>
              <a:t>23</a:t>
            </a:fld>
            <a:endParaRPr lang="en-US" smtClean="0">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latin typeface="Times" pitchFamily="18" charset="0"/>
              </a:rPr>
              <a:t>Lahar:  a hot or cold mixture of water and rock fragments flowing down the slopes of a volcano.</a:t>
            </a:r>
          </a:p>
          <a:p>
            <a:r>
              <a:rPr lang="en-US" smtClean="0">
                <a:latin typeface="Times" pitchFamily="18" charset="0"/>
              </a:rPr>
              <a:t>Landslide:  large masses of rock and soil that fail, fall, slide, or flow very rapidly under the force of gravity down a slope.</a:t>
            </a:r>
          </a:p>
          <a:p>
            <a:r>
              <a:rPr lang="en-US" smtClean="0">
                <a:latin typeface="Times" pitchFamily="18" charset="0"/>
              </a:rPr>
              <a:t>Pyroclastic flows:  are high-density mixtures of hot, dry rock fragments and hot gases that move away from the vent that erupted them at high speeds. They may result from the explosive eruption of molten or solid rock fragments, or both.</a:t>
            </a:r>
          </a:p>
        </p:txBody>
      </p:sp>
      <p:sp>
        <p:nvSpPr>
          <p:cNvPr id="81924" name="Slide Number Placeholder 3"/>
          <p:cNvSpPr>
            <a:spLocks noGrp="1"/>
          </p:cNvSpPr>
          <p:nvPr>
            <p:ph type="sldNum" sz="quarter" idx="5"/>
          </p:nvPr>
        </p:nvSpPr>
        <p:spPr>
          <a:noFill/>
        </p:spPr>
        <p:txBody>
          <a:bodyPr/>
          <a:lstStyle/>
          <a:p>
            <a:fld id="{21F9F69C-FD0B-4FC0-AB02-E471A775C21A}" type="slidenum">
              <a:rPr lang="en-US" smtClean="0">
                <a:latin typeface="Times" pitchFamily="18" charset="0"/>
              </a:rPr>
              <a:pPr/>
              <a:t>3</a:t>
            </a:fld>
            <a:endParaRPr lang="en-US" smtClean="0">
              <a:latin typeface="Times"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smtClean="0">
                <a:latin typeface="Times" pitchFamily="18" charset="0"/>
              </a:rPr>
              <a:t>Artist depiction of GOES N – Allan Kung, for NASA NOAA – GOES N Fact Sheet (2006) </a:t>
            </a: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latin typeface="Times" pitchFamily="18" charset="0"/>
              </a:rPr>
              <a:pPr/>
              <a:t>27</a:t>
            </a:fld>
            <a:endParaRPr lang="en-US" smtClean="0">
              <a:latin typeface="Times"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GOES Project – NASA GSFO May 9,</a:t>
            </a:r>
            <a:r>
              <a:rPr lang="en-US" baseline="0" dirty="0" smtClean="0"/>
              <a:t> 2008</a:t>
            </a:r>
          </a:p>
          <a:p>
            <a:endParaRPr lang="en-US" baseline="0" dirty="0" smtClean="0"/>
          </a:p>
          <a:p>
            <a:r>
              <a:rPr lang="en-US" baseline="0" dirty="0" smtClean="0"/>
              <a:t>GOES 12, 1445Z</a:t>
            </a:r>
          </a:p>
          <a:p>
            <a:r>
              <a:rPr lang="en-US" baseline="0" dirty="0" err="1" smtClean="0"/>
              <a:t>Chaiten</a:t>
            </a:r>
            <a:r>
              <a:rPr lang="en-US" baseline="0" dirty="0" smtClean="0"/>
              <a:t> Volcano</a:t>
            </a:r>
            <a:r>
              <a:rPr lang="en-US" baseline="0" smtClean="0"/>
              <a:t>, Chile</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latin typeface="Times" pitchFamily="18" charset="0"/>
              </a:rPr>
              <a:t>Visible image from GOES 11 (West).  Okmok, August 7, 2008.  </a:t>
            </a:r>
            <a:r>
              <a:rPr lang="en-US" b="1" smtClean="0">
                <a:latin typeface="Times" pitchFamily="18" charset="0"/>
              </a:rPr>
              <a:t>(Include Visible Loop here)</a:t>
            </a:r>
          </a:p>
          <a:p>
            <a:r>
              <a:rPr lang="en-US" smtClean="0">
                <a:solidFill>
                  <a:srgbClr val="000000"/>
                </a:solidFill>
                <a:latin typeface="Times" pitchFamily="18" charset="0"/>
              </a:rPr>
              <a:t>Water/ice clouds can obscure volcanic cloud.  In this case, the eruption plume extended above the ambient cloud tops.</a:t>
            </a:r>
            <a:r>
              <a:rPr lang="en-US" smtClean="0">
                <a:latin typeface="Times" pitchFamily="18" charset="0"/>
              </a:rPr>
              <a:t> </a:t>
            </a:r>
          </a:p>
          <a:p>
            <a:r>
              <a:rPr lang="en-US" smtClean="0">
                <a:latin typeface="Times" pitchFamily="18" charset="0"/>
              </a:rPr>
              <a:t>Picture Date: August 07, 2008 </a:t>
            </a:r>
            <a:br>
              <a:rPr lang="en-US" smtClean="0">
                <a:latin typeface="Times" pitchFamily="18" charset="0"/>
              </a:rPr>
            </a:br>
            <a:r>
              <a:rPr lang="en-US" smtClean="0">
                <a:latin typeface="Times" pitchFamily="18" charset="0"/>
              </a:rPr>
              <a:t>Image Creator: Schneider, Dave</a:t>
            </a:r>
            <a:br>
              <a:rPr lang="en-US" smtClean="0">
                <a:latin typeface="Times" pitchFamily="18" charset="0"/>
              </a:rPr>
            </a:br>
            <a:r>
              <a:rPr lang="en-US" smtClean="0">
                <a:latin typeface="Times" pitchFamily="18" charset="0"/>
              </a:rPr>
              <a:t>Image courtesy of AVO/USGS (Alaska Volcano Observatory / U.S. Geological Survey)</a:t>
            </a:r>
          </a:p>
          <a:p>
            <a:endParaRPr lang="en-US" smtClean="0">
              <a:latin typeface="Times" pitchFamily="18" charset="0"/>
            </a:endParaRPr>
          </a:p>
        </p:txBody>
      </p:sp>
      <p:sp>
        <p:nvSpPr>
          <p:cNvPr id="101380" name="Slide Number Placeholder 3"/>
          <p:cNvSpPr>
            <a:spLocks noGrp="1"/>
          </p:cNvSpPr>
          <p:nvPr>
            <p:ph type="sldNum" sz="quarter" idx="5"/>
          </p:nvPr>
        </p:nvSpPr>
        <p:spPr>
          <a:noFill/>
        </p:spPr>
        <p:txBody>
          <a:bodyPr/>
          <a:lstStyle/>
          <a:p>
            <a:fld id="{62C55C74-183E-420F-BC51-4FFB02A18B9C}" type="slidenum">
              <a:rPr lang="en-US" smtClean="0">
                <a:latin typeface="Times" pitchFamily="18" charset="0"/>
              </a:rPr>
              <a:pPr/>
              <a:t>31</a:t>
            </a:fld>
            <a:endParaRPr lang="en-US" smtClean="0">
              <a:latin typeface="Times"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latin typeface="Times" pitchFamily="18" charset="0"/>
              </a:rPr>
              <a:t>Visible image Okmok from Terra-MODIS, July 13, 2008.</a:t>
            </a:r>
          </a:p>
          <a:p>
            <a:r>
              <a:rPr lang="en-US" smtClean="0">
                <a:latin typeface="Times" pitchFamily="18" charset="0"/>
              </a:rPr>
              <a:t>High resolution. Detects albedo differences.</a:t>
            </a:r>
          </a:p>
          <a:p>
            <a:r>
              <a:rPr lang="en-US" smtClean="0">
                <a:solidFill>
                  <a:srgbClr val="000000"/>
                </a:solidFill>
                <a:latin typeface="Times" pitchFamily="18" charset="0"/>
              </a:rPr>
              <a:t>Water/ice clouds or other poor visibility can obscure volcanic cloud. Daytime only use.  Ash may be difficult to discern if very low albedo. </a:t>
            </a:r>
            <a:endParaRPr lang="en-US" smtClean="0">
              <a:latin typeface="Times" pitchFamily="18" charset="0"/>
            </a:endParaRPr>
          </a:p>
          <a:p>
            <a:endParaRPr lang="en-US" smtClean="0">
              <a:latin typeface="Times" pitchFamily="18" charset="0"/>
            </a:endParaRPr>
          </a:p>
          <a:p>
            <a:endParaRPr lang="en-US" smtClean="0">
              <a:latin typeface="Times" pitchFamily="18" charset="0"/>
            </a:endParaRPr>
          </a:p>
        </p:txBody>
      </p:sp>
      <p:sp>
        <p:nvSpPr>
          <p:cNvPr id="102404" name="Slide Number Placeholder 3"/>
          <p:cNvSpPr>
            <a:spLocks noGrp="1"/>
          </p:cNvSpPr>
          <p:nvPr>
            <p:ph type="sldNum" sz="quarter" idx="5"/>
          </p:nvPr>
        </p:nvSpPr>
        <p:spPr>
          <a:noFill/>
        </p:spPr>
        <p:txBody>
          <a:bodyPr/>
          <a:lstStyle/>
          <a:p>
            <a:fld id="{312BBBF0-E259-4B7A-8A94-05E79ACC250A}" type="slidenum">
              <a:rPr lang="en-US" smtClean="0">
                <a:latin typeface="Times" pitchFamily="18" charset="0"/>
              </a:rPr>
              <a:pPr/>
              <a:t>32</a:t>
            </a:fld>
            <a:endParaRPr lang="en-US" smtClean="0">
              <a:latin typeface="Times"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smtClean="0">
                <a:latin typeface="Times" pitchFamily="18" charset="0"/>
              </a:rPr>
              <a:t>NOAA 18 AVHRR Channel 4 (10.3 to 11.3 </a:t>
            </a:r>
            <a:r>
              <a:rPr lang="en-US" smtClean="0">
                <a:solidFill>
                  <a:schemeClr val="bg1"/>
                </a:solidFill>
                <a:latin typeface="Symbol" pitchFamily="18" charset="2"/>
              </a:rPr>
              <a:t>um) </a:t>
            </a:r>
          </a:p>
          <a:p>
            <a:r>
              <a:rPr lang="en-US" smtClean="0">
                <a:latin typeface="Times" pitchFamily="18" charset="0"/>
              </a:rPr>
              <a:t>Picture Date: July 13, 2008  </a:t>
            </a:r>
            <a:br>
              <a:rPr lang="en-US" smtClean="0">
                <a:latin typeface="Times" pitchFamily="18" charset="0"/>
              </a:rPr>
            </a:br>
            <a:r>
              <a:rPr lang="en-US" smtClean="0">
                <a:latin typeface="Times" pitchFamily="18" charset="0"/>
              </a:rPr>
              <a:t>Image Creator: Bailey, John</a:t>
            </a:r>
            <a:br>
              <a:rPr lang="en-US" smtClean="0">
                <a:latin typeface="Times" pitchFamily="18" charset="0"/>
              </a:rPr>
            </a:br>
            <a:r>
              <a:rPr lang="en-US" smtClean="0">
                <a:latin typeface="Times" pitchFamily="18" charset="0"/>
              </a:rPr>
              <a:t>Image courtesy of AVO/UAF-GI - Alaska Volcano Observatory / University of Alaska Fairbanks, Geophysical Institute.</a:t>
            </a:r>
          </a:p>
          <a:p>
            <a:r>
              <a:rPr lang="en-US" smtClean="0">
                <a:latin typeface="Times" pitchFamily="18" charset="0"/>
              </a:rPr>
              <a:t>Cloud top temperatures also indicate that ash plume may be topping out around 25, 000 feet on this day.</a:t>
            </a:r>
          </a:p>
          <a:p>
            <a:endParaRPr lang="en-US" smtClean="0">
              <a:latin typeface="Times" pitchFamily="18" charset="0"/>
            </a:endParaRPr>
          </a:p>
        </p:txBody>
      </p:sp>
      <p:sp>
        <p:nvSpPr>
          <p:cNvPr id="103428" name="Slide Number Placeholder 3"/>
          <p:cNvSpPr>
            <a:spLocks noGrp="1"/>
          </p:cNvSpPr>
          <p:nvPr>
            <p:ph type="sldNum" sz="quarter" idx="5"/>
          </p:nvPr>
        </p:nvSpPr>
        <p:spPr>
          <a:noFill/>
        </p:spPr>
        <p:txBody>
          <a:bodyPr/>
          <a:lstStyle/>
          <a:p>
            <a:fld id="{0582CB9A-D30C-46C4-92EB-CC73E728141E}" type="slidenum">
              <a:rPr lang="en-US" smtClean="0">
                <a:latin typeface="Times" pitchFamily="18" charset="0"/>
              </a:rPr>
              <a:pPr/>
              <a:t>33</a:t>
            </a:fld>
            <a:endParaRPr lang="en-US" smtClean="0">
              <a:latin typeface="Times"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smtClean="0">
                <a:latin typeface="Times" pitchFamily="18" charset="0"/>
              </a:rPr>
              <a:t>Volcanic ash does not have an emissivity of 1; that is, it does not emit as a blackbody.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p>
        </p:txBody>
      </p:sp>
      <p:sp>
        <p:nvSpPr>
          <p:cNvPr id="104452" name="Slide Number Placeholder 3"/>
          <p:cNvSpPr>
            <a:spLocks noGrp="1"/>
          </p:cNvSpPr>
          <p:nvPr>
            <p:ph type="sldNum" sz="quarter" idx="5"/>
          </p:nvPr>
        </p:nvSpPr>
        <p:spPr>
          <a:noFill/>
        </p:spPr>
        <p:txBody>
          <a:bodyPr/>
          <a:lstStyle/>
          <a:p>
            <a:fld id="{8E0BA351-75C6-4FB5-BF01-837536421CF6}" type="slidenum">
              <a:rPr lang="en-US" smtClean="0">
                <a:latin typeface="Times" pitchFamily="18" charset="0"/>
              </a:rPr>
              <a:pPr/>
              <a:t>34</a:t>
            </a:fld>
            <a:endParaRPr lang="en-US" smtClean="0">
              <a:latin typeface="Times"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smtClean="0">
                <a:latin typeface="Times" pitchFamily="18" charset="0"/>
              </a:rPr>
              <a:t>Show the faint ash cloud signature (</a:t>
            </a:r>
            <a:r>
              <a:rPr lang="en-US" b="1" smtClean="0">
                <a:latin typeface="Times" pitchFamily="18" charset="0"/>
              </a:rPr>
              <a:t>Blue</a:t>
            </a:r>
            <a:r>
              <a:rPr lang="en-US" smtClean="0">
                <a:latin typeface="Times" pitchFamily="18" charset="0"/>
              </a:rPr>
              <a:t> area moving south of Mt. Okmok/Umnak Island over the western tip of Unalaska Island…and out over the ocean) </a:t>
            </a:r>
          </a:p>
          <a:p>
            <a:r>
              <a:rPr lang="en-US" smtClean="0">
                <a:latin typeface="Times" pitchFamily="18" charset="0"/>
              </a:rPr>
              <a:t>Picture Date: July 13, 2008  </a:t>
            </a:r>
            <a:br>
              <a:rPr lang="en-US" smtClean="0">
                <a:latin typeface="Times" pitchFamily="18" charset="0"/>
              </a:rPr>
            </a:br>
            <a:r>
              <a:rPr lang="en-US" smtClean="0">
                <a:latin typeface="Times" pitchFamily="18" charset="0"/>
              </a:rPr>
              <a:t>Image CreatorBailey, John</a:t>
            </a:r>
            <a:br>
              <a:rPr lang="en-US" smtClean="0">
                <a:latin typeface="Times" pitchFamily="18" charset="0"/>
              </a:rPr>
            </a:br>
            <a:r>
              <a:rPr lang="en-US" smtClean="0">
                <a:latin typeface="Times" pitchFamily="18" charset="0"/>
              </a:rPr>
              <a:t>Image courtesy of the AVO/UAF-GI (The Alaska Volcano Observatory / University of Alaska Fairbanks, Geophysical Institute)</a:t>
            </a:r>
          </a:p>
          <a:p>
            <a:endParaRPr lang="en-US" smtClean="0">
              <a:latin typeface="Times" pitchFamily="18" charset="0"/>
            </a:endParaRPr>
          </a:p>
          <a:p>
            <a:endParaRPr lang="en-US" smtClean="0">
              <a:latin typeface="Times" pitchFamily="18" charset="0"/>
            </a:endParaRPr>
          </a:p>
        </p:txBody>
      </p:sp>
      <p:sp>
        <p:nvSpPr>
          <p:cNvPr id="105476" name="Slide Number Placeholder 3"/>
          <p:cNvSpPr>
            <a:spLocks noGrp="1"/>
          </p:cNvSpPr>
          <p:nvPr>
            <p:ph type="sldNum" sz="quarter" idx="5"/>
          </p:nvPr>
        </p:nvSpPr>
        <p:spPr>
          <a:noFill/>
        </p:spPr>
        <p:txBody>
          <a:bodyPr/>
          <a:lstStyle/>
          <a:p>
            <a:fld id="{ACB0BF13-9AF4-4A18-B59B-7B8EDDE038FB}" type="slidenum">
              <a:rPr lang="en-US" smtClean="0">
                <a:latin typeface="Times" pitchFamily="18" charset="0"/>
              </a:rPr>
              <a:pPr/>
              <a:t>35</a:t>
            </a:fld>
            <a:endParaRPr lang="en-US" smtClean="0">
              <a:latin typeface="Times"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smtClean="0">
                <a:latin typeface="Times" pitchFamily="18" charset="0"/>
              </a:rPr>
              <a:t>Okmok Volcano – July 13, 2008 - Ozone Monitoring Instrument (OMI) image showing sulfur dioxide concentrations (cloud) as a result of the eruption. Image data is from 2040 to 2240 UTC on July 13, 2008. The large mass over the North Pacific is presumably from the large explosion on July 12, 2008.</a:t>
            </a:r>
          </a:p>
          <a:p>
            <a:endParaRPr lang="en-US" smtClean="0">
              <a:latin typeface="Times" pitchFamily="18" charset="0"/>
            </a:endParaRPr>
          </a:p>
          <a:p>
            <a:r>
              <a:rPr lang="en-US" smtClean="0">
                <a:solidFill>
                  <a:schemeClr val="bg1"/>
                </a:solidFill>
                <a:latin typeface="Times" pitchFamily="18" charset="0"/>
              </a:rPr>
              <a:t>Aura-OMI  (Ozone Monitoring Instrument) - OMI Instruments can distinguish between aerosol types, such as smoke, dust, and sulfates ( excellent for detecting and following SO</a:t>
            </a:r>
            <a:r>
              <a:rPr lang="en-US" sz="1800" smtClean="0">
                <a:solidFill>
                  <a:schemeClr val="bg1"/>
                </a:solidFill>
                <a:latin typeface="Times" pitchFamily="18" charset="0"/>
              </a:rPr>
              <a:t>2</a:t>
            </a:r>
            <a:r>
              <a:rPr lang="en-US" smtClean="0">
                <a:solidFill>
                  <a:schemeClr val="bg1"/>
                </a:solidFill>
                <a:latin typeface="Times" pitchFamily="18" charset="0"/>
              </a:rPr>
              <a:t> plumes).</a:t>
            </a:r>
          </a:p>
          <a:p>
            <a:endParaRPr lang="en-US" smtClean="0">
              <a:latin typeface="Times" pitchFamily="18" charset="0"/>
            </a:endParaRPr>
          </a:p>
          <a:p>
            <a:r>
              <a:rPr lang="en-US" b="1" smtClean="0">
                <a:latin typeface="Times" pitchFamily="18" charset="0"/>
              </a:rPr>
              <a:t>**(How does OMI and TOMS distinguish SO2? - Direct wavelength analysis only?)**</a:t>
            </a:r>
          </a:p>
          <a:p>
            <a:endParaRPr lang="en-US" smtClean="0">
              <a:latin typeface="Times" pitchFamily="18" charset="0"/>
            </a:endParaRPr>
          </a:p>
          <a:p>
            <a:r>
              <a:rPr lang="en-US" smtClean="0">
                <a:latin typeface="Times" pitchFamily="18" charset="0"/>
              </a:rPr>
              <a:t>July 13, 2008</a:t>
            </a:r>
            <a:br>
              <a:rPr lang="en-US" smtClean="0">
                <a:latin typeface="Times" pitchFamily="18" charset="0"/>
              </a:rPr>
            </a:br>
            <a:r>
              <a:rPr lang="en-US" smtClean="0">
                <a:latin typeface="Times" pitchFamily="18" charset="0"/>
              </a:rPr>
              <a:t>Image Creator: Schneider, Dave</a:t>
            </a:r>
            <a:br>
              <a:rPr lang="en-US" smtClean="0">
                <a:latin typeface="Times" pitchFamily="18" charset="0"/>
              </a:rPr>
            </a:br>
            <a:r>
              <a:rPr lang="en-US" smtClean="0">
                <a:latin typeface="Times" pitchFamily="18" charset="0"/>
              </a:rPr>
              <a:t>Data from the OMI SO2 near real time hazard support project.</a:t>
            </a:r>
          </a:p>
          <a:p>
            <a:endParaRPr lang="en-US" smtClean="0">
              <a:latin typeface="Times" pitchFamily="18" charset="0"/>
            </a:endParaRPr>
          </a:p>
          <a:p>
            <a:r>
              <a:rPr lang="en-US" smtClean="0">
                <a:latin typeface="Times" pitchFamily="18" charset="0"/>
              </a:rPr>
              <a:t>*(Show/layer/loop all OMI images from July 13 to July 17, 2008 to show progression?).    </a:t>
            </a:r>
          </a:p>
        </p:txBody>
      </p:sp>
      <p:sp>
        <p:nvSpPr>
          <p:cNvPr id="106500" name="Slide Number Placeholder 3"/>
          <p:cNvSpPr>
            <a:spLocks noGrp="1"/>
          </p:cNvSpPr>
          <p:nvPr>
            <p:ph type="sldNum" sz="quarter" idx="5"/>
          </p:nvPr>
        </p:nvSpPr>
        <p:spPr>
          <a:noFill/>
        </p:spPr>
        <p:txBody>
          <a:bodyPr/>
          <a:lstStyle/>
          <a:p>
            <a:fld id="{02E36512-7F78-45B5-8730-821F90730237}" type="slidenum">
              <a:rPr lang="en-US" smtClean="0">
                <a:latin typeface="Times" pitchFamily="18" charset="0"/>
              </a:rPr>
              <a:pPr/>
              <a:t>36</a:t>
            </a:fld>
            <a:endParaRPr lang="en-US" smtClean="0">
              <a:latin typeface="Times"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smtClean="0">
                <a:latin typeface="Times" pitchFamily="18" charset="0"/>
              </a:rPr>
              <a:t>View of Okmok eruption, taken from NE bound Alaska Airlines flight at 35,000 ft above sea level on August 3, 2008 between 20:00 and 20:08. Plume tops estimated to ~ 7,000 ft above sea level using nearby Mount Vsevidof (elev. 7,051 ft / 2,149 m) for reference.Picture Date: August 03, 2008.  Image Photographer/Creator: Mees, Burke – Alaska Airlines.</a:t>
            </a:r>
            <a:br>
              <a:rPr lang="en-US" smtClean="0">
                <a:latin typeface="Times" pitchFamily="18" charset="0"/>
              </a:rPr>
            </a:br>
            <a:endParaRPr lang="en-US" smtClean="0">
              <a:latin typeface="Times" pitchFamily="18" charset="0"/>
            </a:endParaRPr>
          </a:p>
          <a:p>
            <a:endParaRPr lang="en-US"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latin typeface="Times" pitchFamily="18" charset="0"/>
              </a:rPr>
              <a:pPr/>
              <a:t>38</a:t>
            </a:fld>
            <a:endParaRPr lang="en-US" smtClean="0">
              <a:latin typeface="Times"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latin typeface="Times" pitchFamily="18" charset="0"/>
              </a:rPr>
              <a:t>View of the eruption plume as seen from Fort Glenn (ranch building in foreground) on 8-03-2008. The small peak to the left is Tulik, an extra-caldera stratocone. Picture Date: August 03, 2008 by Jessica Larsen.  </a:t>
            </a:r>
            <a:br>
              <a:rPr lang="en-US" smtClean="0">
                <a:latin typeface="Times" pitchFamily="18" charset="0"/>
              </a:rPr>
            </a:br>
            <a:r>
              <a:rPr lang="en-US" smtClean="0">
                <a:latin typeface="Times" pitchFamily="18" charset="0"/>
              </a:rPr>
              <a:t>Image courtesy of the Jessica Larsen, Alaska Volcano Observatory / University of Alaska Fairbanks, Geophysical Institute.</a:t>
            </a:r>
          </a:p>
          <a:p>
            <a:endParaRPr lang="en-US" smtClean="0">
              <a:latin typeface="Times" pitchFamily="18" charset="0"/>
            </a:endParaRPr>
          </a:p>
        </p:txBody>
      </p:sp>
      <p:sp>
        <p:nvSpPr>
          <p:cNvPr id="108548" name="Slide Number Placeholder 3"/>
          <p:cNvSpPr>
            <a:spLocks noGrp="1"/>
          </p:cNvSpPr>
          <p:nvPr>
            <p:ph type="sldNum" sz="quarter" idx="5"/>
          </p:nvPr>
        </p:nvSpPr>
        <p:spPr>
          <a:noFill/>
        </p:spPr>
        <p:txBody>
          <a:bodyPr/>
          <a:lstStyle/>
          <a:p>
            <a:fld id="{02FF9ECE-4580-461A-A176-7A5CC0CA03A5}" type="slidenum">
              <a:rPr lang="en-US" smtClean="0">
                <a:latin typeface="Times" pitchFamily="18" charset="0"/>
              </a:rPr>
              <a:pPr/>
              <a:t>39</a:t>
            </a:fld>
            <a:endParaRPr lang="en-US" smtClean="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smtClean="0">
                <a:latin typeface="Times" pitchFamily="18" charset="0"/>
              </a:rPr>
              <a:t>Listed as “mostly” insoluble because although silica and other silica rich minerals will not dissolve in water, many times the ejecta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p>
        </p:txBody>
      </p:sp>
      <p:sp>
        <p:nvSpPr>
          <p:cNvPr id="82948" name="Slide Number Placeholder 3"/>
          <p:cNvSpPr>
            <a:spLocks noGrp="1"/>
          </p:cNvSpPr>
          <p:nvPr>
            <p:ph type="sldNum" sz="quarter" idx="5"/>
          </p:nvPr>
        </p:nvSpPr>
        <p:spPr>
          <a:noFill/>
        </p:spPr>
        <p:txBody>
          <a:bodyPr/>
          <a:lstStyle/>
          <a:p>
            <a:fld id="{3435136D-FC46-48E2-972F-6EF0422B66CA}" type="slidenum">
              <a:rPr lang="en-US" smtClean="0">
                <a:latin typeface="Times" pitchFamily="18" charset="0"/>
              </a:rPr>
              <a:pPr/>
              <a:t>4</a:t>
            </a:fld>
            <a:endParaRPr lang="en-US" smtClean="0">
              <a:latin typeface="Times"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b="1" dirty="0" smtClean="0"/>
              <a:t>14th Symposium on Meteorological Observation and Instrumentation</a:t>
            </a:r>
            <a:r>
              <a:rPr lang="en-US" dirty="0" smtClean="0"/>
              <a:t>, </a:t>
            </a:r>
            <a:r>
              <a:rPr lang="en-US" i="1" dirty="0" smtClean="0"/>
              <a:t>WSR-88D OBSERVATIONS OF VOLCANIC ASH,</a:t>
            </a:r>
            <a:r>
              <a:rPr lang="en-US" b="1" i="1" dirty="0" smtClean="0"/>
              <a:t> </a:t>
            </a:r>
            <a:r>
              <a:rPr lang="en-US" i="1" dirty="0" smtClean="0"/>
              <a:t>by </a:t>
            </a:r>
            <a:r>
              <a:rPr lang="en-US" dirty="0" smtClean="0"/>
              <a:t>Jefferson Wood* and Carven Scott (NOAA/National Weather Service) and David Schneider (U.S. Geological Survey-Alaska Volcano Observatory) January 2007. </a:t>
            </a:r>
          </a:p>
          <a:p>
            <a:pPr>
              <a:defRPr/>
            </a:pPr>
            <a:r>
              <a:rPr lang="en-US" dirty="0" smtClean="0"/>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routinely used for diagnosing the vertical disposition of ash clouds during each event (Figure 11). These observations, in tandem with</a:t>
            </a:r>
          </a:p>
          <a:p>
            <a:pPr>
              <a:defRPr/>
            </a:pPr>
            <a:r>
              <a:rPr lang="en-US" dirty="0" smtClean="0"/>
              <a:t>pilot reports, were used to ascertain the vertical extent of the ash clouds and issue timely advisories to the aviation community.  The ability to track the volcanic ash in the short-term was also vital to issuing timely and location-specific volcanic </a:t>
            </a:r>
            <a:r>
              <a:rPr lang="en-US" dirty="0" err="1" smtClean="0"/>
              <a:t>ashfall</a:t>
            </a:r>
            <a:r>
              <a:rPr lang="en-US" dirty="0" smtClean="0"/>
              <a:t> advisories.” </a:t>
            </a:r>
          </a:p>
          <a:p>
            <a:pPr>
              <a:defRPr/>
            </a:pPr>
            <a:endParaRPr lang="en-US" dirty="0" smtClean="0"/>
          </a:p>
          <a:p>
            <a:pPr>
              <a:defRPr/>
            </a:pPr>
            <a:endParaRPr lang="en-US" dirty="0" smtClean="0"/>
          </a:p>
          <a:p>
            <a:pPr>
              <a:defRPr/>
            </a:pPr>
            <a:endParaRPr lang="en-US" dirty="0" smtClean="0"/>
          </a:p>
          <a:p>
            <a:pPr>
              <a:defRPr/>
            </a:pPr>
            <a:endParaRPr lang="en-US" dirty="0"/>
          </a:p>
        </p:txBody>
      </p:sp>
      <p:sp>
        <p:nvSpPr>
          <p:cNvPr id="109572" name="Slide Number Placeholder 3"/>
          <p:cNvSpPr>
            <a:spLocks noGrp="1"/>
          </p:cNvSpPr>
          <p:nvPr>
            <p:ph type="sldNum" sz="quarter" idx="5"/>
          </p:nvPr>
        </p:nvSpPr>
        <p:spPr>
          <a:noFill/>
        </p:spPr>
        <p:txBody>
          <a:bodyPr/>
          <a:lstStyle/>
          <a:p>
            <a:fld id="{C050E921-AF11-4028-BEEF-51A38AE0F933}" type="slidenum">
              <a:rPr lang="en-US" smtClean="0">
                <a:latin typeface="Times" pitchFamily="18" charset="0"/>
              </a:rPr>
              <a:pPr/>
              <a:t>40</a:t>
            </a:fld>
            <a:endParaRPr lang="en-US" smtClean="0">
              <a:latin typeface="Times"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 – Oct 16, 1995 (Trajectories)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pPr>
                <a:defRPr/>
              </a:pPr>
              <a:t>42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smtClean="0">
                <a:latin typeface="Times" pitchFamily="18" charset="0"/>
              </a:rPr>
              <a:t>Dr. Craig Searcy developed and rewrote Dr. Tanaka’s version of PUFF as part of his PhD program. An updated version is currently used by the National Weather Service (NWS), the Alaskan Volcano Observatory, and the Volcanic Ash Advisory Center to track volcanic ash clouds.  There is also another North American model used to predict ash movement – the CANERM, or Canadian Emergency Response Model.  </a:t>
            </a:r>
          </a:p>
          <a:p>
            <a:endParaRPr lang="en-US" smtClean="0">
              <a:latin typeface="Times" pitchFamily="18" charset="0"/>
            </a:endParaRPr>
          </a:p>
        </p:txBody>
      </p:sp>
      <p:sp>
        <p:nvSpPr>
          <p:cNvPr id="110596" name="Slide Number Placeholder 3"/>
          <p:cNvSpPr>
            <a:spLocks noGrp="1"/>
          </p:cNvSpPr>
          <p:nvPr>
            <p:ph type="sldNum" sz="quarter" idx="5"/>
          </p:nvPr>
        </p:nvSpPr>
        <p:spPr>
          <a:noFill/>
        </p:spPr>
        <p:txBody>
          <a:bodyPr/>
          <a:lstStyle/>
          <a:p>
            <a:fld id="{2234AA99-9366-465E-B646-4DFB5364E0D2}" type="slidenum">
              <a:rPr lang="en-US" smtClean="0">
                <a:latin typeface="Times" pitchFamily="18" charset="0"/>
              </a:rPr>
              <a:pPr/>
              <a:t>43</a:t>
            </a:fld>
            <a:endParaRPr lang="en-US" smtClean="0">
              <a:latin typeface="Times"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r>
              <a:rPr lang="en-US" b="1" smtClean="0">
                <a:latin typeface="Times" pitchFamily="18" charset="0"/>
              </a:rPr>
              <a:t>Eulerian</a:t>
            </a:r>
            <a:r>
              <a:rPr lang="en-US" smtClean="0">
                <a:latin typeface="Times" pitchFamily="18" charset="0"/>
              </a:rPr>
              <a:t>: Describe changes as they occur at a fixed point in the “fluid.” </a:t>
            </a:r>
          </a:p>
          <a:p>
            <a:r>
              <a:rPr lang="en-US" b="1" smtClean="0">
                <a:latin typeface="Times" pitchFamily="18" charset="0"/>
              </a:rPr>
              <a:t>Lagrangian</a:t>
            </a:r>
            <a:r>
              <a:rPr lang="en-US" smtClean="0">
                <a:latin typeface="Times" pitchFamily="18" charset="0"/>
              </a:rPr>
              <a:t>: Describe changes which occur as you follow a fluid particle along its trajectory. </a:t>
            </a:r>
          </a:p>
          <a:p>
            <a:endParaRPr lang="en-US" smtClean="0">
              <a:latin typeface="Times" pitchFamily="18" charset="0"/>
            </a:endParaRPr>
          </a:p>
        </p:txBody>
      </p:sp>
      <p:sp>
        <p:nvSpPr>
          <p:cNvPr id="111620" name="Slide Number Placeholder 3"/>
          <p:cNvSpPr>
            <a:spLocks noGrp="1"/>
          </p:cNvSpPr>
          <p:nvPr>
            <p:ph type="sldNum" sz="quarter" idx="5"/>
          </p:nvPr>
        </p:nvSpPr>
        <p:spPr>
          <a:noFill/>
        </p:spPr>
        <p:txBody>
          <a:bodyPr/>
          <a:lstStyle/>
          <a:p>
            <a:fld id="{4B33EED8-C6E5-4A36-A651-56537A08B4B2}" type="slidenum">
              <a:rPr lang="en-US" smtClean="0">
                <a:latin typeface="Times" pitchFamily="18" charset="0"/>
              </a:rPr>
              <a:pPr/>
              <a:t>44</a:t>
            </a:fld>
            <a:endParaRPr lang="en-US" smtClean="0">
              <a:latin typeface="Times"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b="1" smtClean="0">
                <a:solidFill>
                  <a:schemeClr val="bg1"/>
                </a:solidFill>
                <a:latin typeface="Times" pitchFamily="18" charset="0"/>
              </a:rPr>
              <a:t>**Put loop for PUFF model of hypothetical Eruption for Sept. 11, 2008 here.  </a:t>
            </a:r>
          </a:p>
          <a:p>
            <a:endParaRPr lang="en-US" smtClean="0">
              <a:latin typeface="Times" pitchFamily="18" charset="0"/>
            </a:endParaRPr>
          </a:p>
          <a:p>
            <a:r>
              <a:rPr lang="en-US" smtClean="0">
                <a:latin typeface="Times" pitchFamily="18" charset="0"/>
              </a:rPr>
              <a:t>Generated from PuffWeb v2.2, NOAA/NWS Alaska Region Headquarters, Anchorage Alaska.</a:t>
            </a:r>
          </a:p>
        </p:txBody>
      </p:sp>
      <p:sp>
        <p:nvSpPr>
          <p:cNvPr id="112644" name="Slide Number Placeholder 3"/>
          <p:cNvSpPr>
            <a:spLocks noGrp="1"/>
          </p:cNvSpPr>
          <p:nvPr>
            <p:ph type="sldNum" sz="quarter" idx="5"/>
          </p:nvPr>
        </p:nvSpPr>
        <p:spPr>
          <a:noFill/>
        </p:spPr>
        <p:txBody>
          <a:bodyPr/>
          <a:lstStyle/>
          <a:p>
            <a:fld id="{C73AF97E-1393-4706-A63E-3D0A584BACFD}" type="slidenum">
              <a:rPr lang="en-US" smtClean="0">
                <a:latin typeface="Times" pitchFamily="18" charset="0"/>
              </a:rPr>
              <a:pPr/>
              <a:t>45</a:t>
            </a:fld>
            <a:endParaRPr lang="en-US" smtClean="0">
              <a:latin typeface="Times"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pPr>
              <a:defRPr/>
            </a:pPr>
            <a:r>
              <a:rPr lang="en-US" dirty="0" smtClean="0"/>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pPr>
              <a:defRPr/>
            </a:pPr>
            <a:endParaRPr lang="en-US" dirty="0"/>
          </a:p>
        </p:txBody>
      </p:sp>
      <p:sp>
        <p:nvSpPr>
          <p:cNvPr id="113668" name="Slide Number Placeholder 3"/>
          <p:cNvSpPr>
            <a:spLocks noGrp="1"/>
          </p:cNvSpPr>
          <p:nvPr>
            <p:ph type="sldNum" sz="quarter" idx="5"/>
          </p:nvPr>
        </p:nvSpPr>
        <p:spPr>
          <a:noFill/>
        </p:spPr>
        <p:txBody>
          <a:bodyPr/>
          <a:lstStyle/>
          <a:p>
            <a:fld id="{68DAD732-1301-4B32-BE4A-11564C66BA67}" type="slidenum">
              <a:rPr lang="en-US" smtClean="0">
                <a:latin typeface="Times" pitchFamily="18" charset="0"/>
              </a:rPr>
              <a:pPr/>
              <a:t>46</a:t>
            </a:fld>
            <a:endParaRPr lang="en-US" smtClean="0">
              <a:latin typeface="Times"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r>
              <a:rPr lang="en-US" b="1" smtClean="0">
                <a:latin typeface="Times" pitchFamily="18" charset="0"/>
              </a:rPr>
              <a:t>Examples of HYSPLIT Trajectory (Include all Trajectories here…layer or loop) 12Z Sept. 11 through 06Z Sept. 12.</a:t>
            </a:r>
          </a:p>
        </p:txBody>
      </p:sp>
      <p:sp>
        <p:nvSpPr>
          <p:cNvPr id="114692" name="Slide Number Placeholder 3"/>
          <p:cNvSpPr>
            <a:spLocks noGrp="1"/>
          </p:cNvSpPr>
          <p:nvPr>
            <p:ph type="sldNum" sz="quarter" idx="5"/>
          </p:nvPr>
        </p:nvSpPr>
        <p:spPr>
          <a:noFill/>
        </p:spPr>
        <p:txBody>
          <a:bodyPr/>
          <a:lstStyle/>
          <a:p>
            <a:fld id="{C5ECB78A-9972-42D4-884A-2578C5CBD945}" type="slidenum">
              <a:rPr lang="en-US" smtClean="0">
                <a:latin typeface="Times" pitchFamily="18" charset="0"/>
              </a:rPr>
              <a:pPr/>
              <a:t>47</a:t>
            </a:fld>
            <a:endParaRPr lang="en-US" smtClean="0">
              <a:latin typeface="Times"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b="1" smtClean="0">
                <a:latin typeface="Times" pitchFamily="18" charset="0"/>
              </a:rPr>
              <a:t>Examples of HYSPLIT Layer Dispersion 00Z Sept. 11 through 18Z Sept. 11. (May want to layer these) </a:t>
            </a:r>
          </a:p>
        </p:txBody>
      </p:sp>
      <p:sp>
        <p:nvSpPr>
          <p:cNvPr id="115716" name="Slide Number Placeholder 3"/>
          <p:cNvSpPr>
            <a:spLocks noGrp="1"/>
          </p:cNvSpPr>
          <p:nvPr>
            <p:ph type="sldNum" sz="quarter" idx="5"/>
          </p:nvPr>
        </p:nvSpPr>
        <p:spPr>
          <a:noFill/>
        </p:spPr>
        <p:txBody>
          <a:bodyPr/>
          <a:lstStyle/>
          <a:p>
            <a:fld id="{9F8F9749-BE43-4598-B11D-7B63656DAA88}" type="slidenum">
              <a:rPr lang="en-US" smtClean="0">
                <a:latin typeface="Times" pitchFamily="18" charset="0"/>
              </a:rPr>
              <a:pPr/>
              <a:t>48</a:t>
            </a:fld>
            <a:endParaRPr lang="en-US" smtClean="0">
              <a:latin typeface="Times"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b="1" smtClean="0">
                <a:latin typeface="Times" pitchFamily="18" charset="0"/>
              </a:rPr>
              <a:t>Examples of HYSPLIT Mass Dispersion Forecast valid for 23Z Sept. 11, 2008 to 00Z Sept. 12, 2008.</a:t>
            </a:r>
          </a:p>
          <a:p>
            <a:endParaRPr lang="en-US" b="1" smtClean="0">
              <a:latin typeface="Times" pitchFamily="18" charset="0"/>
            </a:endParaRPr>
          </a:p>
          <a:p>
            <a:r>
              <a:rPr lang="en-US" b="1" smtClean="0">
                <a:latin typeface="Times" pitchFamily="18" charset="0"/>
              </a:rPr>
              <a:t>**Include other two images for time periods 05Z-06Z Sept. 12, 2008 and 11Z-12Z Sept. 12, 2008. (layer) </a:t>
            </a:r>
          </a:p>
        </p:txBody>
      </p:sp>
      <p:sp>
        <p:nvSpPr>
          <p:cNvPr id="116740" name="Slide Number Placeholder 3"/>
          <p:cNvSpPr>
            <a:spLocks noGrp="1"/>
          </p:cNvSpPr>
          <p:nvPr>
            <p:ph type="sldNum" sz="quarter" idx="5"/>
          </p:nvPr>
        </p:nvSpPr>
        <p:spPr>
          <a:noFill/>
        </p:spPr>
        <p:txBody>
          <a:bodyPr/>
          <a:lstStyle/>
          <a:p>
            <a:fld id="{E52D4CBC-3807-4E0E-ADA4-93192FAFB9F2}" type="slidenum">
              <a:rPr lang="en-US" smtClean="0">
                <a:latin typeface="Times" pitchFamily="18" charset="0"/>
              </a:rPr>
              <a:pPr/>
              <a:t>49</a:t>
            </a:fld>
            <a:endParaRPr lang="en-US" smtClean="0">
              <a:latin typeface="Times"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smtClean="0">
                <a:latin typeface="Times" pitchFamily="18" charset="0"/>
              </a:rPr>
              <a:t>The CANERM  - Canadian Emergency Response Model for Sept 11, 2008.  </a:t>
            </a:r>
          </a:p>
          <a:p>
            <a:endParaRPr lang="en-US" smtClean="0">
              <a:latin typeface="Times" pitchFamily="18" charset="0"/>
            </a:endParaRPr>
          </a:p>
          <a:p>
            <a:r>
              <a:rPr lang="en-US" b="1" smtClean="0">
                <a:latin typeface="Times" pitchFamily="18" charset="0"/>
              </a:rPr>
              <a:t>**Layer/Loop other trajectories for: 14, 16, 16, and 20Z</a:t>
            </a:r>
          </a:p>
          <a:p>
            <a:endParaRPr lang="en-US" smtClean="0">
              <a:latin typeface="Times" pitchFamily="18" charset="0"/>
            </a:endParaRPr>
          </a:p>
          <a:p>
            <a:r>
              <a:rPr lang="en-US" b="1" smtClean="0">
                <a:latin typeface="Times" pitchFamily="18" charset="0"/>
              </a:rPr>
              <a:t>**Are there other important models?  Do we even need this info??</a:t>
            </a:r>
          </a:p>
        </p:txBody>
      </p:sp>
      <p:sp>
        <p:nvSpPr>
          <p:cNvPr id="117764" name="Slide Number Placeholder 3"/>
          <p:cNvSpPr>
            <a:spLocks noGrp="1"/>
          </p:cNvSpPr>
          <p:nvPr>
            <p:ph type="sldNum" sz="quarter" idx="5"/>
          </p:nvPr>
        </p:nvSpPr>
        <p:spPr>
          <a:noFill/>
        </p:spPr>
        <p:txBody>
          <a:bodyPr/>
          <a:lstStyle/>
          <a:p>
            <a:fld id="{8D69C8C3-7561-407D-A2E2-2C31E0BF2B47}" type="slidenum">
              <a:rPr lang="en-US" smtClean="0">
                <a:latin typeface="Times" pitchFamily="18" charset="0"/>
              </a:rPr>
              <a:pPr/>
              <a:t>50</a:t>
            </a:fld>
            <a:endParaRPr lang="en-US" smtClean="0">
              <a:latin typeface="Times"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smtClean="0">
                <a:latin typeface="Times" pitchFamily="18" charset="0"/>
              </a:rPr>
              <a:t>Mount St. Helens’ ash cloud reached nearly 90,000 ft in about 30 minutes…well above the trop/strat cap.  Ash made its way around the world in about two weeks, with over 1000 commercial flights cancelled.  </a:t>
            </a:r>
          </a:p>
        </p:txBody>
      </p:sp>
      <p:sp>
        <p:nvSpPr>
          <p:cNvPr id="83972" name="Slide Number Placeholder 3"/>
          <p:cNvSpPr>
            <a:spLocks noGrp="1"/>
          </p:cNvSpPr>
          <p:nvPr>
            <p:ph type="sldNum" sz="quarter" idx="5"/>
          </p:nvPr>
        </p:nvSpPr>
        <p:spPr>
          <a:noFill/>
        </p:spPr>
        <p:txBody>
          <a:bodyPr/>
          <a:lstStyle/>
          <a:p>
            <a:fld id="{8F2FC86A-DDC2-453A-9066-2F89B559AD2F}" type="slidenum">
              <a:rPr lang="en-US" smtClean="0">
                <a:latin typeface="Times" pitchFamily="18" charset="0"/>
              </a:rPr>
              <a:pPr/>
              <a:t>6</a:t>
            </a:fld>
            <a:endParaRPr lang="en-US" smtClean="0">
              <a:latin typeface="Times"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smtClean="0">
                <a:latin typeface="Times" pitchFamily="18" charset="0"/>
              </a:rPr>
              <a:t>*With a Memorandum of Agreement (MOA) with the FAA.</a:t>
            </a:r>
          </a:p>
        </p:txBody>
      </p:sp>
      <p:sp>
        <p:nvSpPr>
          <p:cNvPr id="118788" name="Slide Number Placeholder 3"/>
          <p:cNvSpPr>
            <a:spLocks noGrp="1"/>
          </p:cNvSpPr>
          <p:nvPr>
            <p:ph type="sldNum" sz="quarter" idx="5"/>
          </p:nvPr>
        </p:nvSpPr>
        <p:spPr>
          <a:noFill/>
        </p:spPr>
        <p:txBody>
          <a:bodyPr/>
          <a:lstStyle/>
          <a:p>
            <a:fld id="{FFE741FC-BD4E-47BC-B940-B3226ED663F6}" type="slidenum">
              <a:rPr lang="en-US" smtClean="0">
                <a:latin typeface="Times" pitchFamily="18" charset="0"/>
              </a:rPr>
              <a:pPr/>
              <a:t>57</a:t>
            </a:fld>
            <a:endParaRPr lang="en-US" smtClean="0">
              <a:latin typeface="Times"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latin typeface="Times" pitchFamily="18" charset="0"/>
              </a:rPr>
              <a:pPr/>
              <a:t>58</a:t>
            </a:fld>
            <a:endParaRPr lang="en-US" smtClean="0">
              <a:latin typeface="Times" pitchFamily="18"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0836" name="Slide Number Placeholder 3"/>
          <p:cNvSpPr>
            <a:spLocks noGrp="1"/>
          </p:cNvSpPr>
          <p:nvPr>
            <p:ph type="sldNum" sz="quarter" idx="5"/>
          </p:nvPr>
        </p:nvSpPr>
        <p:spPr>
          <a:noFill/>
        </p:spPr>
        <p:txBody>
          <a:bodyPr/>
          <a:lstStyle/>
          <a:p>
            <a:fld id="{AE9E0C7A-9108-47B9-8430-58B33E0B84B0}" type="slidenum">
              <a:rPr lang="en-US" smtClean="0">
                <a:latin typeface="Times" pitchFamily="18" charset="0"/>
              </a:rPr>
              <a:pPr/>
              <a:t>59</a:t>
            </a:fld>
            <a:endParaRPr lang="en-US" smtClean="0">
              <a:latin typeface="Times" pitchFamily="18"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1860" name="Slide Number Placeholder 3"/>
          <p:cNvSpPr>
            <a:spLocks noGrp="1"/>
          </p:cNvSpPr>
          <p:nvPr>
            <p:ph type="sldNum" sz="quarter" idx="5"/>
          </p:nvPr>
        </p:nvSpPr>
        <p:spPr>
          <a:noFill/>
        </p:spPr>
        <p:txBody>
          <a:bodyPr/>
          <a:lstStyle/>
          <a:p>
            <a:fld id="{FCCECE02-0BBA-443D-B3F4-8D199F8BFA2A}" type="slidenum">
              <a:rPr lang="en-US" smtClean="0">
                <a:latin typeface="Times" pitchFamily="18" charset="0"/>
              </a:rPr>
              <a:pPr/>
              <a:t>60</a:t>
            </a:fld>
            <a:endParaRPr lang="en-US" smtClean="0">
              <a:latin typeface="Times"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latin typeface="Times" pitchFamily="18" charset="0"/>
              </a:rPr>
              <a:t>Goals met?</a:t>
            </a:r>
          </a:p>
        </p:txBody>
      </p:sp>
      <p:sp>
        <p:nvSpPr>
          <p:cNvPr id="122884" name="Slide Number Placeholder 3"/>
          <p:cNvSpPr>
            <a:spLocks noGrp="1"/>
          </p:cNvSpPr>
          <p:nvPr>
            <p:ph type="sldNum" sz="quarter" idx="5"/>
          </p:nvPr>
        </p:nvSpPr>
        <p:spPr>
          <a:noFill/>
        </p:spPr>
        <p:txBody>
          <a:bodyPr/>
          <a:lstStyle/>
          <a:p>
            <a:fld id="{D913B68D-3002-4586-92AA-4B1D28527E86}" type="slidenum">
              <a:rPr lang="en-US" smtClean="0">
                <a:latin typeface="Times" pitchFamily="18" charset="0"/>
              </a:rPr>
              <a:pPr/>
              <a:t>61</a:t>
            </a:fld>
            <a:endParaRPr lang="en-US" smtClean="0">
              <a:latin typeface="Times" pitchFamily="18"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eaLnBrk="1" hangingPunct="1">
              <a:lnSpc>
                <a:spcPct val="80000"/>
              </a:lnSpc>
            </a:pPr>
            <a:r>
              <a:rPr lang="en-US" smtClean="0">
                <a:solidFill>
                  <a:srgbClr val="FFFF00"/>
                </a:solidFill>
                <a:latin typeface="Times" pitchFamily="18" charset="0"/>
              </a:rPr>
              <a:t>Volcanic Ash Advisory (VAA) which contains satellite information, reports of volcanic ash and a possible ash forecast.  VAAs are advisory in nature and are meant to complement  and support, but not replace, meteorological  and aviation related warnings which includes Significant Meteorological Hazard Advisory (SIGMETs), and Notice to Airmen (NOTAMS).</a:t>
            </a:r>
          </a:p>
          <a:p>
            <a:pPr eaLnBrk="1" hangingPunct="1">
              <a:lnSpc>
                <a:spcPct val="80000"/>
              </a:lnSpc>
            </a:pPr>
            <a:r>
              <a:rPr lang="en-US" smtClean="0">
                <a:latin typeface="Times" pitchFamily="18" charset="0"/>
              </a:rPr>
              <a:t>Volcanic Ash Graphic (VAG) – A graphic depiction of ash over an 18 hour period showing extent, movement and size.  Graphic is only provided when ash is seen in satellite imagery.</a:t>
            </a:r>
            <a:r>
              <a:rPr lang="en-US" smtClean="0">
                <a:solidFill>
                  <a:srgbClr val="FFFF00"/>
                </a:solidFill>
                <a:latin typeface="Times" pitchFamily="18" charset="0"/>
              </a:rPr>
              <a:t>  </a:t>
            </a:r>
          </a:p>
          <a:p>
            <a:endParaRPr lang="en-US" smtClean="0">
              <a:latin typeface="Times" pitchFamily="18" charset="0"/>
            </a:endParaRPr>
          </a:p>
        </p:txBody>
      </p:sp>
      <p:sp>
        <p:nvSpPr>
          <p:cNvPr id="123908" name="Slide Number Placeholder 3"/>
          <p:cNvSpPr>
            <a:spLocks noGrp="1"/>
          </p:cNvSpPr>
          <p:nvPr>
            <p:ph type="sldNum" sz="quarter" idx="5"/>
          </p:nvPr>
        </p:nvSpPr>
        <p:spPr>
          <a:noFill/>
        </p:spPr>
        <p:txBody>
          <a:bodyPr/>
          <a:lstStyle/>
          <a:p>
            <a:fld id="{38DF9830-CD90-4DDD-B03D-67E8C9193EB8}" type="slidenum">
              <a:rPr lang="en-US" smtClean="0">
                <a:latin typeface="Times" pitchFamily="18" charset="0"/>
              </a:rPr>
              <a:pPr/>
              <a:t>64</a:t>
            </a:fld>
            <a:endParaRPr lang="en-US" smtClean="0">
              <a:latin typeface="Times"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039DF1B8-1499-4A38-BA1A-2C9499D63E30}" type="slidenum">
              <a:rPr lang="en-US" smtClean="0">
                <a:latin typeface="Times" pitchFamily="18" charset="0"/>
              </a:rPr>
              <a:pPr/>
              <a:t>65</a:t>
            </a:fld>
            <a:endParaRPr lang="en-US" smtClean="0">
              <a:latin typeface="Times" pitchFamily="18"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A0B266AC-A57E-4B02-8135-B45842F65E46}" type="slidenum">
              <a:rPr lang="en-US" smtClean="0">
                <a:latin typeface="Times" pitchFamily="18" charset="0"/>
              </a:rPr>
              <a:pPr/>
              <a:t>66</a:t>
            </a:fld>
            <a:endParaRPr lang="en-US" smtClean="0">
              <a:latin typeface="Times" pitchFamily="18"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4CD6CF7D-5D37-4F82-A41B-CD05A6E38098}" type="slidenum">
              <a:rPr lang="en-US" smtClean="0">
                <a:latin typeface="Times" pitchFamily="18" charset="0"/>
              </a:rPr>
              <a:pPr/>
              <a:t>67</a:t>
            </a:fld>
            <a:endParaRPr lang="en-US" smtClean="0">
              <a:latin typeface="Times"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4FF04860-C4BB-4B07-8222-A4D552F7A866}" type="slidenum">
              <a:rPr lang="en-US" smtClean="0">
                <a:latin typeface="Times" pitchFamily="18" charset="0"/>
              </a:rPr>
              <a:pPr/>
              <a:t>68</a:t>
            </a:fld>
            <a:endParaRPr lang="en-US" smtClean="0">
              <a:latin typeface="Times" pitchFamily="18"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smtClean="0">
                <a:latin typeface="Times" pitchFamily="18" charset="0"/>
              </a:rPr>
              <a:t>Together with the tephra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tephra particles, and microscopic salt particles.</a:t>
            </a:r>
          </a:p>
          <a:p>
            <a:r>
              <a:rPr lang="en-US" smtClean="0">
                <a:latin typeface="Times" pitchFamily="18" charset="0"/>
              </a:rPr>
              <a:t>The volcanic gases that pose the greatest potential hazard to people, animals, agriculture, and property are </a:t>
            </a:r>
            <a:r>
              <a:rPr lang="en-US" smtClean="0">
                <a:latin typeface="Times" pitchFamily="18" charset="0"/>
                <a:hlinkClick r:id="rId3"/>
              </a:rPr>
              <a:t>sulfur dioxide</a:t>
            </a:r>
            <a:r>
              <a:rPr lang="en-US" smtClean="0">
                <a:latin typeface="Times" pitchFamily="18" charset="0"/>
              </a:rPr>
              <a:t>, </a:t>
            </a:r>
            <a:r>
              <a:rPr lang="en-US" smtClean="0">
                <a:latin typeface="Times" pitchFamily="18" charset="0"/>
                <a:hlinkClick r:id="rId4"/>
              </a:rPr>
              <a:t>carbon dioxide</a:t>
            </a:r>
            <a:r>
              <a:rPr lang="en-US" smtClean="0">
                <a:latin typeface="Times" pitchFamily="18" charset="0"/>
              </a:rPr>
              <a:t>, and </a:t>
            </a:r>
            <a:r>
              <a:rPr lang="en-US" smtClean="0">
                <a:latin typeface="Times" pitchFamily="18" charset="0"/>
                <a:hlinkClick r:id="rId5"/>
              </a:rPr>
              <a:t>hydrogen fluoride</a:t>
            </a:r>
            <a:r>
              <a:rPr lang="en-US" smtClean="0">
                <a:latin typeface="Times" pitchFamily="18" charset="0"/>
              </a:rPr>
              <a:t>. 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 few historic eruptions have released sufficient fluorine-compounds to deform or kill animals that grazed on vegetation coated with volcanic ash; fluorine compounds tend to become concentrated on fine-grained ash particles, which can be ingested by animals.</a:t>
            </a:r>
          </a:p>
        </p:txBody>
      </p:sp>
      <p:sp>
        <p:nvSpPr>
          <p:cNvPr id="84996" name="Slide Number Placeholder 3"/>
          <p:cNvSpPr>
            <a:spLocks noGrp="1"/>
          </p:cNvSpPr>
          <p:nvPr>
            <p:ph type="sldNum" sz="quarter" idx="5"/>
          </p:nvPr>
        </p:nvSpPr>
        <p:spPr>
          <a:noFill/>
        </p:spPr>
        <p:txBody>
          <a:bodyPr/>
          <a:lstStyle/>
          <a:p>
            <a:fld id="{4EEBB576-4390-435B-8D10-8DD368043F7C}" type="slidenum">
              <a:rPr lang="en-US" smtClean="0">
                <a:latin typeface="Times" pitchFamily="18" charset="0"/>
              </a:rPr>
              <a:pPr/>
              <a:t>7</a:t>
            </a:fld>
            <a:endParaRPr lang="en-US" smtClean="0">
              <a:latin typeface="Times"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5C8CA82-97DF-434A-AA93-6986BC591878}" type="slidenum">
              <a:rPr lang="en-US" smtClean="0">
                <a:latin typeface="Times" pitchFamily="18" charset="0"/>
              </a:rPr>
              <a:pPr/>
              <a:t>69</a:t>
            </a:fld>
            <a:endParaRPr lang="en-US" smtClean="0">
              <a:latin typeface="Times"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FD0E429-433F-4198-B881-A173AC55B09C}" type="slidenum">
              <a:rPr lang="en-US" smtClean="0">
                <a:latin typeface="Times" pitchFamily="18" charset="0"/>
              </a:rPr>
              <a:pPr/>
              <a:t>70</a:t>
            </a:fld>
            <a:endParaRPr lang="en-US" smtClean="0">
              <a:latin typeface="Times" pitchFamily="18"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smtClean="0">
                <a:latin typeface="Times" pitchFamily="18" charset="0"/>
              </a:rPr>
              <a:t>Infrasound data – very low frequency sound data – most often seismic data.</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DDD74DE-E478-43FA-970E-2E0349F5356A}" type="slidenum">
              <a:rPr lang="en-US" smtClean="0">
                <a:latin typeface="Times" pitchFamily="18" charset="0"/>
              </a:rPr>
              <a:pPr/>
              <a:t>72</a:t>
            </a:fld>
            <a:endParaRPr lang="en-US" smtClean="0">
              <a:latin typeface="Times"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en-US" smtClean="0">
              <a:latin typeface="Times"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smtClean="0">
                <a:latin typeface="Times" pitchFamily="18" charset="0"/>
              </a:rPr>
              <a:t>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smtClean="0">
              <a:latin typeface="Times" pitchFamily="18" charset="0"/>
            </a:endParaRPr>
          </a:p>
          <a:p>
            <a:r>
              <a:rPr lang="en-US" smtClean="0">
                <a:latin typeface="Times" pitchFamily="18" charset="0"/>
              </a:rPr>
              <a:t>On a global level with very large explosive eruptions, the gigantic volumes of sulfur put into the stratosphere can lead to lower surface temperatures and promote reduction of the ozone layer. </a:t>
            </a:r>
          </a:p>
        </p:txBody>
      </p:sp>
      <p:sp>
        <p:nvSpPr>
          <p:cNvPr id="86020" name="Slide Number Placeholder 3"/>
          <p:cNvSpPr>
            <a:spLocks noGrp="1"/>
          </p:cNvSpPr>
          <p:nvPr>
            <p:ph type="sldNum" sz="quarter" idx="5"/>
          </p:nvPr>
        </p:nvSpPr>
        <p:spPr>
          <a:noFill/>
        </p:spPr>
        <p:txBody>
          <a:bodyPr/>
          <a:lstStyle/>
          <a:p>
            <a:fld id="{1B63653D-3978-4337-A790-19F6B3BF9F32}" type="slidenum">
              <a:rPr lang="en-US" smtClean="0">
                <a:latin typeface="Times" pitchFamily="18" charset="0"/>
              </a:rPr>
              <a:pPr/>
              <a:t>8</a:t>
            </a:fld>
            <a:endParaRPr lang="en-US" smtClean="0">
              <a:latin typeface="Times"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 Jeff Williams, NASA.</a:t>
            </a:r>
            <a:endParaRPr lang="en-US" dirty="0"/>
          </a:p>
        </p:txBody>
      </p:sp>
      <p:sp>
        <p:nvSpPr>
          <p:cNvPr id="87044" name="Slide Number Placeholder 3"/>
          <p:cNvSpPr>
            <a:spLocks noGrp="1"/>
          </p:cNvSpPr>
          <p:nvPr>
            <p:ph type="sldNum" sz="quarter" idx="5"/>
          </p:nvPr>
        </p:nvSpPr>
        <p:spPr>
          <a:noFill/>
        </p:spPr>
        <p:txBody>
          <a:bodyPr/>
          <a:lstStyle/>
          <a:p>
            <a:fld id="{34BB7EA9-4AA6-4A5D-8883-E4218232707A}" type="slidenum">
              <a:rPr lang="en-US" smtClean="0">
                <a:latin typeface="Times" pitchFamily="18" charset="0"/>
              </a:rPr>
              <a:pPr/>
              <a:t>10</a:t>
            </a:fld>
            <a:endParaRPr lang="en-US" smtClean="0">
              <a:latin typeface="Times"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smtClean="0">
                <a:latin typeface="Times" pitchFamily="18" charset="0"/>
              </a:rPr>
              <a:t>The explosive characteristics are manifested as the fragmentation of the magma and the high speed jet that issues from the vent. The first distinct feature is a nearly lithostatic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a:t>
            </a:r>
          </a:p>
        </p:txBody>
      </p:sp>
      <p:sp>
        <p:nvSpPr>
          <p:cNvPr id="88068" name="Slide Number Placeholder 3"/>
          <p:cNvSpPr>
            <a:spLocks noGrp="1"/>
          </p:cNvSpPr>
          <p:nvPr>
            <p:ph type="sldNum" sz="quarter" idx="5"/>
          </p:nvPr>
        </p:nvSpPr>
        <p:spPr>
          <a:noFill/>
        </p:spPr>
        <p:txBody>
          <a:bodyPr/>
          <a:lstStyle/>
          <a:p>
            <a:fld id="{D399397F-FDAF-4E3F-B690-4EFA25E6B6FA}" type="slidenum">
              <a:rPr lang="en-US" smtClean="0">
                <a:latin typeface="Times" pitchFamily="18" charset="0"/>
              </a:rPr>
              <a:pPr/>
              <a:t>11</a:t>
            </a:fld>
            <a:endParaRPr lang="en-US" smtClean="0">
              <a:latin typeface="Times"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smtClean="0">
                <a:latin typeface="Times" pitchFamily="18" charset="0"/>
              </a:rPr>
              <a:t>The ash particles also damage the external and aerodynamic surfaces of an aircraft…especially the windscreen (is a very common occurrence). Windscreens can become totally obscurred (etching) or even crack due to the ash’s hardness and the speeds of the aircraft.  As a matter of fact, documentation of the frequency and cost of damage to the windscreen helped to spark alert system development. </a:t>
            </a:r>
          </a:p>
          <a:p>
            <a:endParaRPr lang="en-US" smtClean="0">
              <a:latin typeface="Times" pitchFamily="18" charset="0"/>
            </a:endParaRPr>
          </a:p>
        </p:txBody>
      </p:sp>
      <p:sp>
        <p:nvSpPr>
          <p:cNvPr id="89092" name="Slide Number Placeholder 3"/>
          <p:cNvSpPr>
            <a:spLocks noGrp="1"/>
          </p:cNvSpPr>
          <p:nvPr>
            <p:ph type="sldNum" sz="quarter" idx="5"/>
          </p:nvPr>
        </p:nvSpPr>
        <p:spPr>
          <a:noFill/>
        </p:spPr>
        <p:txBody>
          <a:bodyPr/>
          <a:lstStyle/>
          <a:p>
            <a:fld id="{F57468D3-4C93-4614-8691-5621714D18AC}" type="slidenum">
              <a:rPr lang="en-US" smtClean="0">
                <a:latin typeface="Times" pitchFamily="18" charset="0"/>
              </a:rPr>
              <a:pPr/>
              <a:t>12</a:t>
            </a:fld>
            <a:endParaRPr lang="en-US"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pPr>
                <a:defRPr/>
              </a:pPr>
              <a:t>11/14/2008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pPr>
                <a:defRPr/>
              </a:pPr>
              <a:t>11/14/2008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pPr>
                <a:defRPr/>
              </a:pPr>
              <a:t>11/14/2008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pPr>
                <a:defRPr/>
              </a:pPr>
              <a:t>11/14/2008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pPr>
                <a:defRPr/>
              </a:pPr>
              <a:t>11/14/2008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pPr>
                <a:defRPr/>
              </a:pPr>
              <a:t>11/14/2008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pPr>
                <a:defRPr/>
              </a:pPr>
              <a:t>11/14/2008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pPr>
                <a:defRPr/>
              </a:pPr>
              <a:t>11/14/2008</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pPr>
                <a:defRPr/>
              </a:pPr>
              <a:t>11/14/2008</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pPr>
                <a:defRPr/>
              </a:pPr>
              <a:t>11/14/2008</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pPr>
                <a:defRPr/>
              </a:pPr>
              <a:t>11/14/2008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pPr>
                <a:defRPr/>
              </a:pPr>
              <a:t>11/14/2008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a:defRPr/>
            </a:pPr>
            <a:fld id="{B3072A58-C9E9-406B-921D-E7E933A39BDB}" type="datetime1">
              <a:rPr lang="en-US"/>
              <a:pPr>
                <a:defRPr/>
              </a:pPr>
              <a:t>11/14/2008</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a:defRPr/>
            </a:pPr>
            <a:fld id="{CFFA0760-0D85-49F3-86AC-6DA5CA37F80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4" r:id="rId1"/>
    <p:sldLayoutId id="2147483745" r:id="rId2"/>
    <p:sldLayoutId id="214748375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http://www.cira.colostate.edu/cira/RAMM/Rmsdsol/ROLEX.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ssd.noaa.gov/VAAC/washington.html" TargetMode="External"/><Relationship Id="rId2" Type="http://schemas.openxmlformats.org/officeDocument/2006/relationships/hyperlink" Target="http://vaac.arh.noaa.gov/" TargetMode="External"/><Relationship Id="rId1" Type="http://schemas.openxmlformats.org/officeDocument/2006/relationships/slideLayout" Target="../slideLayouts/slideLayout2.xml"/><Relationship Id="rId5" Type="http://schemas.openxmlformats.org/officeDocument/2006/relationships/hyperlink" Target="http://www.metoffice.gov.uk/aviation/vaac/index.html" TargetMode="External"/><Relationship Id="rId4" Type="http://schemas.openxmlformats.org/officeDocument/2006/relationships/hyperlink" Target="http://www.msc-smc.ec.gc.ca/cmc/eer/VAAC/index_e.html"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www.meteo.fr/aeroweb/info/vaac/homepage/eindex.html" TargetMode="External"/><Relationship Id="rId2" Type="http://schemas.openxmlformats.org/officeDocument/2006/relationships/hyperlink" Target="http://ds.data.jma.go.jp/svd/vaac/data/index.html" TargetMode="External"/><Relationship Id="rId1" Type="http://schemas.openxmlformats.org/officeDocument/2006/relationships/slideLayout" Target="../slideLayouts/slideLayout2.xml"/><Relationship Id="rId6" Type="http://schemas.openxmlformats.org/officeDocument/2006/relationships/hyperlink" Target="http://vaac.metservice.com/vaac/index.php" TargetMode="External"/><Relationship Id="rId5" Type="http://schemas.openxmlformats.org/officeDocument/2006/relationships/hyperlink" Target="http://www.bom.gov.au/info/vaac/" TargetMode="External"/><Relationship Id="rId4" Type="http://schemas.openxmlformats.org/officeDocument/2006/relationships/hyperlink" Target="http://www.smn.gov.ar/?mod=vaac&amp;id=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00200"/>
            <a:ext cx="7848600" cy="1295400"/>
          </a:xfrm>
        </p:spPr>
        <p:txBody>
          <a:bodyPr>
            <a:normAutofit fontScale="90000"/>
          </a:bodyPr>
          <a:lstStyle/>
          <a:p>
            <a:pPr eaLnBrk="1" fontAlgn="auto" hangingPunct="1">
              <a:spcAft>
                <a:spcPts val="0"/>
              </a:spcAft>
              <a:defRPr/>
            </a:pPr>
            <a:r>
              <a:rPr lang="en-US" dirty="0" err="1" smtClean="0">
                <a:solidFill>
                  <a:srgbClr val="C00000"/>
                </a:solidFill>
              </a:rPr>
              <a:t>VolcanIC</a:t>
            </a:r>
            <a:r>
              <a:rPr lang="en-US" dirty="0" smtClean="0">
                <a:solidFill>
                  <a:srgbClr val="C00000"/>
                </a:solidFill>
              </a:rPr>
              <a:t> ASH and Other Hazards</a:t>
            </a:r>
          </a:p>
        </p:txBody>
      </p:sp>
      <p:sp>
        <p:nvSpPr>
          <p:cNvPr id="3075" name="Rectangle 3"/>
          <p:cNvSpPr>
            <a:spLocks noGrp="1" noChangeArrowheads="1"/>
          </p:cNvSpPr>
          <p:nvPr>
            <p:ph type="subTitle" idx="1"/>
          </p:nvPr>
        </p:nvSpPr>
        <p:spPr>
          <a:xfrm>
            <a:off x="1371600" y="3332163"/>
            <a:ext cx="6400800" cy="2001837"/>
          </a:xfrm>
        </p:spPr>
        <p:txBody>
          <a:bodyPr/>
          <a:lstStyle/>
          <a:p>
            <a:pPr eaLnBrk="1" hangingPunct="1"/>
            <a:r>
              <a:rPr lang="en-US" smtClean="0"/>
              <a:t>By</a:t>
            </a:r>
          </a:p>
          <a:p>
            <a:pPr eaLnBrk="1" hangingPunct="1"/>
            <a:r>
              <a:rPr lang="en-US" smtClean="0"/>
              <a:t>VISIT/SHyMet</a:t>
            </a:r>
          </a:p>
          <a:p>
            <a:pPr eaLnBrk="1" hangingPunct="1"/>
            <a:r>
              <a:rPr lang="en-US" smtClean="0"/>
              <a:t>and the NWS Alaska Region</a:t>
            </a:r>
          </a:p>
          <a:p>
            <a:pPr eaLnBrk="1" hangingPunct="1"/>
            <a:endParaRPr lang="en-US" smtClean="0"/>
          </a:p>
        </p:txBody>
      </p:sp>
      <p:sp>
        <p:nvSpPr>
          <p:cNvPr id="3076" name="TextBox 4"/>
          <p:cNvSpPr txBox="1">
            <a:spLocks noChangeArrowheads="1"/>
          </p:cNvSpPr>
          <p:nvPr/>
        </p:nvSpPr>
        <p:spPr bwMode="auto">
          <a:xfrm>
            <a:off x="0" y="6688138"/>
            <a:ext cx="5791200" cy="246062"/>
          </a:xfrm>
          <a:prstGeom prst="rect">
            <a:avLst/>
          </a:prstGeom>
          <a:noFill/>
          <a:ln w="9525">
            <a:noFill/>
            <a:miter lim="800000"/>
            <a:headEnd/>
            <a:tailEnd/>
          </a:ln>
        </p:spPr>
        <p:txBody>
          <a:bodyPr>
            <a:spAutoFit/>
          </a:bodyPr>
          <a:lstStyle/>
          <a:p>
            <a:pPr eaLnBrk="0" hangingPunct="0"/>
            <a:r>
              <a:rPr lang="en-US" sz="1000"/>
              <a:t>Photo Courtesy  of Chad Hults, AVO/USGS, August 13, 2008 - Okmok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400" dirty="0" smtClean="0">
                <a:solidFill>
                  <a:srgbClr val="C00000"/>
                </a:solidFill>
              </a:rPr>
              <a:t>Volcanic plumes as hazards to aviation</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FB143D8-FD6C-4860-BF83-0D186FD75C96}" type="slidenum">
              <a:rPr lang="en-US" smtClean="0"/>
              <a:pPr>
                <a:defRPr/>
              </a:pPr>
              <a:t>10</a:t>
            </a:fld>
            <a:endParaRPr lang="en-US"/>
          </a:p>
        </p:txBody>
      </p:sp>
      <p:sp>
        <p:nvSpPr>
          <p:cNvPr id="12293" name="TextBox 5"/>
          <p:cNvSpPr txBox="1">
            <a:spLocks noChangeArrowheads="1"/>
          </p:cNvSpPr>
          <p:nvPr/>
        </p:nvSpPr>
        <p:spPr bwMode="auto">
          <a:xfrm>
            <a:off x="7418388" y="6248400"/>
            <a:ext cx="1725612" cy="246063"/>
          </a:xfrm>
          <a:prstGeom prst="rect">
            <a:avLst/>
          </a:prstGeom>
          <a:noFill/>
          <a:ln w="9525">
            <a:noFill/>
            <a:miter lim="800000"/>
            <a:headEnd/>
            <a:tailEnd/>
          </a:ln>
        </p:spPr>
        <p:txBody>
          <a:bodyPr wrap="none">
            <a:spAutoFit/>
          </a:bodyPr>
          <a:lstStyle/>
          <a:p>
            <a:pPr eaLnBrk="0" hangingPunct="0"/>
            <a:r>
              <a:rPr lang="en-US" sz="1000"/>
              <a:t>Photo: Jeff Williams, NASA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381000"/>
            <a:ext cx="7772400" cy="1143000"/>
          </a:xfrm>
        </p:spPr>
        <p:txBody>
          <a:bodyPr>
            <a:normAutofit fontScale="90000"/>
          </a:bodyPr>
          <a:lstStyle/>
          <a:p>
            <a:pPr eaLnBrk="1" fontAlgn="auto" hangingPunct="1">
              <a:spcAft>
                <a:spcPts val="0"/>
              </a:spcAft>
              <a:defRPr/>
            </a:pPr>
            <a:r>
              <a:rPr lang="en-US" dirty="0" smtClean="0">
                <a:solidFill>
                  <a:srgbClr val="C00000"/>
                </a:solidFill>
              </a:rPr>
              <a:t>Volcanic plume characteristics</a:t>
            </a:r>
          </a:p>
        </p:txBody>
      </p:sp>
      <p:pic>
        <p:nvPicPr>
          <p:cNvPr id="13315" name="Media Placeholder 6" descr="Redoubt 04211990 JoyceWarren USGS.jpg"/>
          <p:cNvPicPr>
            <a:picLocks noGrp="1" noChangeAspect="1"/>
          </p:cNvPicPr>
          <p:nvPr>
            <p:ph type="media" sz="half" idx="1"/>
          </p:nvPr>
        </p:nvPicPr>
        <p:blipFill>
          <a:blip r:embed="rId3"/>
          <a:srcRect/>
          <a:stretch>
            <a:fillRect/>
          </a:stretch>
        </p:blipFill>
        <p:spPr>
          <a:xfrm>
            <a:off x="228600" y="2362200"/>
            <a:ext cx="4419600" cy="3276600"/>
          </a:xfrm>
        </p:spPr>
      </p:pic>
      <p:sp>
        <p:nvSpPr>
          <p:cNvPr id="8198" name="Rectangle 3"/>
          <p:cNvSpPr>
            <a:spLocks noGrp="1" noChangeArrowheads="1"/>
          </p:cNvSpPr>
          <p:nvPr>
            <p:ph type="body" sz="half" idx="2"/>
          </p:nvPr>
        </p:nvSpPr>
        <p:spPr>
          <a:xfrm>
            <a:off x="4648200" y="1447800"/>
            <a:ext cx="3810000" cy="5181600"/>
          </a:xfrm>
        </p:spPr>
        <p:txBody>
          <a:bodyPr>
            <a:noAutofit/>
          </a:bodyPr>
          <a:lstStyle/>
          <a:p>
            <a:pPr marL="548640" indent="-411480" eaLnBrk="1" fontAlgn="auto" hangingPunct="1">
              <a:lnSpc>
                <a:spcPct val="90000"/>
              </a:lnSpc>
              <a:spcAft>
                <a:spcPts val="0"/>
              </a:spcAft>
              <a:buClr>
                <a:schemeClr val="tx1">
                  <a:shade val="95000"/>
                </a:schemeClr>
              </a:buClr>
              <a:buFont typeface="Wingdings 2"/>
              <a:buChar char=""/>
              <a:defRPr/>
            </a:pPr>
            <a:r>
              <a:rPr lang="en-US" sz="2000" dirty="0" smtClean="0">
                <a:solidFill>
                  <a:schemeClr val="bg1"/>
                </a:solidFill>
              </a:rPr>
              <a:t>Eruptive volcanic plumes occur in numerous forms, varying in height, intensity, duration and in style.</a:t>
            </a:r>
          </a:p>
          <a:p>
            <a:pPr marL="548640" indent="-411480" eaLnBrk="1" fontAlgn="auto" hangingPunct="1">
              <a:lnSpc>
                <a:spcPct val="90000"/>
              </a:lnSpc>
              <a:spcAft>
                <a:spcPts val="0"/>
              </a:spcAft>
              <a:buClr>
                <a:schemeClr val="tx1">
                  <a:shade val="95000"/>
                </a:schemeClr>
              </a:buClr>
              <a:buFont typeface="Wingdings 2"/>
              <a:buChar char=""/>
              <a:defRPr/>
            </a:pPr>
            <a:r>
              <a:rPr lang="en-US" sz="2000" dirty="0" smtClean="0">
                <a:solidFill>
                  <a:schemeClr val="bg1"/>
                </a:solidFill>
              </a:rPr>
              <a:t>A forced jet occurs at the vent surface, controlling the mass and heat flux. </a:t>
            </a:r>
          </a:p>
          <a:p>
            <a:pPr marL="548640" indent="-411480" eaLnBrk="1" fontAlgn="auto" hangingPunct="1">
              <a:lnSpc>
                <a:spcPct val="90000"/>
              </a:lnSpc>
              <a:spcAft>
                <a:spcPts val="0"/>
              </a:spcAft>
              <a:buClr>
                <a:schemeClr val="tx1">
                  <a:shade val="95000"/>
                </a:schemeClr>
              </a:buClr>
              <a:buFont typeface="Wingdings 2"/>
              <a:buChar char=""/>
              <a:defRPr/>
            </a:pPr>
            <a:r>
              <a:rPr lang="en-US" sz="2000" dirty="0" smtClean="0">
                <a:solidFill>
                  <a:schemeClr val="bg1"/>
                </a:solidFill>
              </a:rPr>
              <a:t>Plumes hazardous to aviation typically have a deep convective column above the jet. </a:t>
            </a:r>
          </a:p>
          <a:p>
            <a:pPr marL="548640" indent="-411480" eaLnBrk="1" fontAlgn="auto" hangingPunct="1">
              <a:lnSpc>
                <a:spcPct val="90000"/>
              </a:lnSpc>
              <a:spcAft>
                <a:spcPts val="0"/>
              </a:spcAft>
              <a:buClr>
                <a:schemeClr val="tx1">
                  <a:shade val="95000"/>
                </a:schemeClr>
              </a:buClr>
              <a:buFont typeface="Wingdings 2"/>
              <a:buChar char=""/>
              <a:defRPr/>
            </a:pPr>
            <a:r>
              <a:rPr lang="en-US" sz="2000" dirty="0" smtClean="0">
                <a:solidFill>
                  <a:schemeClr val="bg1"/>
                </a:solidFill>
              </a:rPr>
              <a:t>An umbrella region spreads out atop the column.</a:t>
            </a:r>
          </a:p>
          <a:p>
            <a:pPr marL="548640" indent="-411480" eaLnBrk="1" fontAlgn="auto" hangingPunct="1">
              <a:lnSpc>
                <a:spcPct val="90000"/>
              </a:lnSpc>
              <a:spcAft>
                <a:spcPts val="0"/>
              </a:spcAft>
              <a:buClr>
                <a:schemeClr val="tx1">
                  <a:shade val="95000"/>
                </a:schemeClr>
              </a:buClr>
              <a:buFont typeface="Wingdings 2"/>
              <a:buChar char=""/>
              <a:defRPr/>
            </a:pPr>
            <a:r>
              <a:rPr lang="en-US" sz="2000" dirty="0" smtClean="0">
                <a:solidFill>
                  <a:schemeClr val="bg1"/>
                </a:solidFill>
              </a:rPr>
              <a:t>Convective columns do not extend above the middle stratosphere.</a:t>
            </a:r>
          </a:p>
        </p:txBody>
      </p:sp>
      <p:sp>
        <p:nvSpPr>
          <p:cNvPr id="8194" name="Date Placeholder 3"/>
          <p:cNvSpPr>
            <a:spLocks noGrp="1"/>
          </p:cNvSpPr>
          <p:nvPr>
            <p:ph type="dt" sz="quarter" idx="10"/>
          </p:nvPr>
        </p:nvSpPr>
        <p:spPr/>
        <p:txBody>
          <a:bodyPr/>
          <a:lstStyle/>
          <a:p>
            <a:pPr>
              <a:defRPr/>
            </a:pPr>
            <a:fld id="{E8C9653D-0D3E-41DC-8A9D-7EDE5009C2B2}" type="datetime1">
              <a:rPr lang="en-US"/>
              <a:pPr>
                <a:defRPr/>
              </a:pPr>
              <a:t>11/14/2008</a:t>
            </a:fld>
            <a:endParaRPr lang="en-US"/>
          </a:p>
        </p:txBody>
      </p:sp>
      <p:sp>
        <p:nvSpPr>
          <p:cNvPr id="8196" name="Slide Number Placeholder 5"/>
          <p:cNvSpPr>
            <a:spLocks noGrp="1"/>
          </p:cNvSpPr>
          <p:nvPr>
            <p:ph type="sldNum" sz="quarter" idx="12"/>
          </p:nvPr>
        </p:nvSpPr>
        <p:spPr/>
        <p:txBody>
          <a:bodyPr/>
          <a:lstStyle/>
          <a:p>
            <a:pPr>
              <a:defRPr/>
            </a:pPr>
            <a:fld id="{84BD2C75-A052-4036-8361-1FB5EFBAB3BE}" type="slidenum">
              <a:rPr lang="en-US"/>
              <a:pPr>
                <a:defRPr/>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000" dirty="0" smtClean="0">
                <a:solidFill>
                  <a:srgbClr val="C00000"/>
                </a:solidFill>
              </a:rPr>
              <a:t>Volcanic plumes as hazards to aviation…</a:t>
            </a:r>
            <a:endParaRPr lang="en-US" dirty="0">
              <a:solidFill>
                <a:srgbClr val="C00000"/>
              </a:solidFill>
            </a:endParaRPr>
          </a:p>
        </p:txBody>
      </p:sp>
      <p:sp>
        <p:nvSpPr>
          <p:cNvPr id="14339" name="Content Placeholder 2"/>
          <p:cNvSpPr>
            <a:spLocks noGrp="1"/>
          </p:cNvSpPr>
          <p:nvPr>
            <p:ph idx="1"/>
          </p:nvPr>
        </p:nvSpPr>
        <p:spPr/>
        <p:txBody>
          <a:bodyPr/>
          <a:lstStyle/>
          <a:p>
            <a:pPr eaLnBrk="1" hangingPunct="1"/>
            <a:r>
              <a:rPr lang="en-US" smtClean="0">
                <a:solidFill>
                  <a:schemeClr val="bg1"/>
                </a:solidFill>
              </a:rPr>
              <a:t>Over the last 25 years,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0CE6A0C3-495D-48A2-941B-506EE44A0036}"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pPr eaLnBrk="1" hangingPunct="1">
              <a:defRPr/>
            </a:pPr>
            <a:r>
              <a:rPr lang="en-US" sz="4000" dirty="0" smtClean="0">
                <a:solidFill>
                  <a:srgbClr val="C00000"/>
                </a:solidFill>
              </a:rPr>
              <a:t>Volcanic plumes as hazards to aviation…</a:t>
            </a:r>
            <a:endParaRPr lang="en-US" dirty="0">
              <a:solidFill>
                <a:srgbClr val="C00000"/>
              </a:solidFill>
            </a:endParaRPr>
          </a:p>
        </p:txBody>
      </p:sp>
      <p:sp>
        <p:nvSpPr>
          <p:cNvPr id="15363" name="Content Placeholder 2"/>
          <p:cNvSpPr>
            <a:spLocks noGrp="1"/>
          </p:cNvSpPr>
          <p:nvPr>
            <p:ph idx="1"/>
          </p:nvPr>
        </p:nvSpPr>
        <p:spPr/>
        <p:txBody>
          <a:bodyPr/>
          <a:lstStyle/>
          <a:p>
            <a:pPr eaLnBrk="1" hangingPunct="1"/>
            <a:r>
              <a:rPr lang="en-US"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B9B7BBF8-BB4C-4E23-8196-18C104862208}" type="slidenum">
              <a:rPr lang="en-US" smtClean="0"/>
              <a:pPr>
                <a:defRPr/>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5AF77F0C-84BC-4A81-A132-5C34E6BEF3EE}" type="slidenum">
              <a:rPr lang="en-US" smtClean="0"/>
              <a:pPr>
                <a:defRPr/>
              </a:pPr>
              <a:t>14</a:t>
            </a:fld>
            <a:endParaRPr lang="en-US"/>
          </a:p>
        </p:txBody>
      </p:sp>
      <p:sp>
        <p:nvSpPr>
          <p:cNvPr id="6" name="TextBox 5"/>
          <p:cNvSpPr txBox="1"/>
          <p:nvPr/>
        </p:nvSpPr>
        <p:spPr>
          <a:xfrm>
            <a:off x="990600" y="6611938"/>
            <a:ext cx="1460500" cy="246062"/>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Photo Courtesy NOAA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685800"/>
            <a:ext cx="2438400" cy="2209800"/>
          </a:xfrm>
        </p:spPr>
        <p:txBody>
          <a:bodyPr/>
          <a:lstStyle/>
          <a:p>
            <a:pPr eaLnBrk="1" hangingPunct="1">
              <a:defRPr/>
            </a:pPr>
            <a:r>
              <a:rPr lang="en-US" dirty="0" smtClean="0">
                <a:solidFill>
                  <a:srgbClr val="C00000"/>
                </a:solidFill>
              </a:rPr>
              <a:t>Damage to Aircraft</a:t>
            </a:r>
            <a:endParaRPr lang="en-US" dirty="0">
              <a:solidFill>
                <a:srgbClr val="C00000"/>
              </a:solidFill>
            </a:endParaRPr>
          </a:p>
        </p:txBody>
      </p:sp>
      <p:pic>
        <p:nvPicPr>
          <p:cNvPr id="17411" name="Content Placeholder 7" descr="AircraftAshDamage1.jpg"/>
          <p:cNvPicPr>
            <a:picLocks noGrp="1" noChangeAspect="1"/>
          </p:cNvPicPr>
          <p:nvPr>
            <p:ph sz="half" idx="1"/>
          </p:nvPr>
        </p:nvPicPr>
        <p:blipFill>
          <a:blip r:embed="rId3"/>
          <a:srcRect/>
          <a:stretch>
            <a:fillRect/>
          </a:stretch>
        </p:blipFill>
        <p:spPr>
          <a:xfrm>
            <a:off x="381000" y="3352800"/>
            <a:ext cx="4495800" cy="29718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B476B0CE-FE07-4496-AF70-F782F932DC1E}" type="slidenum">
              <a:rPr lang="en-US" smtClean="0"/>
              <a:pPr>
                <a:defRPr/>
              </a:pPr>
              <a:t>15</a:t>
            </a:fld>
            <a:endParaRPr lang="en-US"/>
          </a:p>
        </p:txBody>
      </p:sp>
      <p:pic>
        <p:nvPicPr>
          <p:cNvPr id="17414" name="Picture 9" descr="plane damage.jpg"/>
          <p:cNvPicPr>
            <a:picLocks noChangeAspect="1"/>
          </p:cNvPicPr>
          <p:nvPr/>
        </p:nvPicPr>
        <p:blipFill>
          <a:blip r:embed="rId4"/>
          <a:srcRect/>
          <a:stretch>
            <a:fillRect/>
          </a:stretch>
        </p:blipFill>
        <p:spPr bwMode="auto">
          <a:xfrm>
            <a:off x="4876800" y="3352800"/>
            <a:ext cx="4267200" cy="2967038"/>
          </a:xfrm>
          <a:prstGeom prst="rect">
            <a:avLst/>
          </a:prstGeom>
          <a:noFill/>
          <a:ln w="9525">
            <a:noFill/>
            <a:miter lim="800000"/>
            <a:headEnd/>
            <a:tailEnd/>
          </a:ln>
        </p:spPr>
      </p:pic>
      <p:pic>
        <p:nvPicPr>
          <p:cNvPr id="17415" name="Content Placeholder 8" descr="AircraftDamageSchematic.gif"/>
          <p:cNvPicPr>
            <a:picLocks noGrp="1" noChangeAspect="1"/>
          </p:cNvPicPr>
          <p:nvPr>
            <p:ph sz="half" idx="2"/>
          </p:nvPr>
        </p:nvPicPr>
        <p:blipFill>
          <a:blip r:embed="rId5"/>
          <a:srcRect/>
          <a:stretch>
            <a:fillRect/>
          </a:stretch>
        </p:blipFill>
        <p:spPr>
          <a:xfrm>
            <a:off x="685800" y="685800"/>
            <a:ext cx="5562600" cy="3048000"/>
          </a:xfrm>
        </p:spPr>
      </p:pic>
      <p:sp>
        <p:nvSpPr>
          <p:cNvPr id="17416" name="TextBox 10"/>
          <p:cNvSpPr txBox="1">
            <a:spLocks noChangeArrowheads="1"/>
          </p:cNvSpPr>
          <p:nvPr/>
        </p:nvSpPr>
        <p:spPr bwMode="auto">
          <a:xfrm>
            <a:off x="7264400" y="3352800"/>
            <a:ext cx="1879600" cy="400050"/>
          </a:xfrm>
          <a:prstGeom prst="rect">
            <a:avLst/>
          </a:prstGeom>
          <a:noFill/>
          <a:ln w="9525">
            <a:noFill/>
            <a:miter lim="800000"/>
            <a:headEnd/>
            <a:tailEnd/>
          </a:ln>
        </p:spPr>
        <p:txBody>
          <a:bodyPr>
            <a:spAutoFit/>
          </a:bodyPr>
          <a:lstStyle/>
          <a:p>
            <a:pPr eaLnBrk="0" hangingPunct="0"/>
            <a:r>
              <a:rPr lang="en-US" sz="1000">
                <a:solidFill>
                  <a:schemeClr val="bg1"/>
                </a:solidFill>
              </a:rPr>
              <a:t>Photo: R.L. Rieger, U.S. Navy</a:t>
            </a:r>
          </a:p>
          <a:p>
            <a:pPr eaLnBrk="0" hangingPunct="0"/>
            <a:endParaRPr lang="en-US" sz="1000"/>
          </a:p>
        </p:txBody>
      </p:sp>
      <p:sp>
        <p:nvSpPr>
          <p:cNvPr id="17417" name="TextBox 12"/>
          <p:cNvSpPr txBox="1">
            <a:spLocks noChangeArrowheads="1"/>
          </p:cNvSpPr>
          <p:nvPr/>
        </p:nvSpPr>
        <p:spPr bwMode="auto">
          <a:xfrm>
            <a:off x="4572000" y="685800"/>
            <a:ext cx="1905000" cy="246063"/>
          </a:xfrm>
          <a:prstGeom prst="rect">
            <a:avLst/>
          </a:prstGeom>
          <a:noFill/>
          <a:ln w="9525">
            <a:noFill/>
            <a:miter lim="800000"/>
            <a:headEnd/>
            <a:tailEnd/>
          </a:ln>
        </p:spPr>
        <p:txBody>
          <a:bodyPr>
            <a:spAutoFit/>
          </a:bodyPr>
          <a:lstStyle/>
          <a:p>
            <a:pPr eaLnBrk="0" hangingPunct="0"/>
            <a:r>
              <a:rPr lang="en-US" sz="1000">
                <a:solidFill>
                  <a:schemeClr val="bg1"/>
                </a:solidFill>
              </a:rPr>
              <a:t>By Thomas J. Casadevall</a:t>
            </a:r>
          </a:p>
        </p:txBody>
      </p:sp>
      <p:sp>
        <p:nvSpPr>
          <p:cNvPr id="15" name="TextBox 14"/>
          <p:cNvSpPr txBox="1"/>
          <p:nvPr/>
        </p:nvSpPr>
        <p:spPr>
          <a:xfrm>
            <a:off x="381000" y="6096000"/>
            <a:ext cx="1109663" cy="246063"/>
          </a:xfrm>
          <a:prstGeom prst="rect">
            <a:avLst/>
          </a:prstGeom>
          <a:noFill/>
        </p:spPr>
        <p:txBody>
          <a:bodyPr wrap="none">
            <a:spAutoFit/>
          </a:bodyPr>
          <a:lstStyle/>
          <a:p>
            <a:pPr eaLnBrk="0" hangingPunct="0">
              <a:defRPr/>
            </a:pPr>
            <a:r>
              <a:rPr lang="en-US" sz="1000" dirty="0">
                <a:solidFill>
                  <a:schemeClr val="bg1">
                    <a:lumMod val="95000"/>
                    <a:lumOff val="5000"/>
                  </a:schemeClr>
                </a:solidFill>
                <a:latin typeface="Times" charset="0"/>
              </a:rPr>
              <a:t>Courtesy OFCM</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2C525A20-8D94-4A9B-AF3F-195387894A6D}" type="slidenum">
              <a:rPr lang="en-US" smtClean="0"/>
              <a:pPr>
                <a:defRPr/>
              </a:pPr>
              <a:t>16</a:t>
            </a:fld>
            <a:endParaRPr lang="en-US"/>
          </a:p>
        </p:txBody>
      </p:sp>
      <p:pic>
        <p:nvPicPr>
          <p:cNvPr id="6" name="Picture 5" descr="VesuviusB25JohnSnowden.jpeg"/>
          <p:cNvPicPr>
            <a:picLocks noChangeAspect="1"/>
          </p:cNvPicPr>
          <p:nvPr/>
        </p:nvPicPr>
        <p:blipFill>
          <a:blip r:embed="rId3"/>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18437" name="TextBox 6"/>
          <p:cNvSpPr txBox="1">
            <a:spLocks noChangeArrowheads="1"/>
          </p:cNvSpPr>
          <p:nvPr/>
        </p:nvSpPr>
        <p:spPr bwMode="auto">
          <a:xfrm>
            <a:off x="6096000" y="6019800"/>
            <a:ext cx="2378075" cy="246063"/>
          </a:xfrm>
          <a:prstGeom prst="rect">
            <a:avLst/>
          </a:prstGeom>
          <a:noFill/>
          <a:ln w="9525">
            <a:noFill/>
            <a:miter lim="800000"/>
            <a:headEnd/>
            <a:tailEnd/>
          </a:ln>
        </p:spPr>
        <p:txBody>
          <a:bodyPr wrap="none">
            <a:spAutoFit/>
          </a:bodyPr>
          <a:lstStyle/>
          <a:p>
            <a:pPr eaLnBrk="0" hangingPunct="0"/>
            <a:r>
              <a:rPr lang="en-US" sz="1000"/>
              <a:t>Photo by:  John Snowden, March 1944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685800" y="457200"/>
            <a:ext cx="7772400" cy="1295400"/>
          </a:xfrm>
        </p:spPr>
        <p:txBody>
          <a:bodyPr/>
          <a:lstStyle/>
          <a:p>
            <a:pPr eaLnBrk="1" fontAlgn="auto" hangingPunct="1">
              <a:spcAft>
                <a:spcPts val="0"/>
              </a:spcAft>
              <a:defRPr/>
            </a:pPr>
            <a:r>
              <a:rPr lang="en-US" sz="3600" dirty="0" smtClean="0">
                <a:solidFill>
                  <a:srgbClr val="C00000"/>
                </a:solidFill>
              </a:rPr>
              <a:t>Ash Recognition and Transport/Dispersal Problems</a:t>
            </a:r>
            <a:endParaRPr lang="en-US" dirty="0" smtClean="0">
              <a:solidFill>
                <a:srgbClr val="C00000"/>
              </a:solidFill>
            </a:endParaRPr>
          </a:p>
        </p:txBody>
      </p:sp>
      <p:sp>
        <p:nvSpPr>
          <p:cNvPr id="19459" name="Rectangle 3"/>
          <p:cNvSpPr>
            <a:spLocks noGrp="1" noChangeArrowheads="1"/>
          </p:cNvSpPr>
          <p:nvPr>
            <p:ph idx="1"/>
          </p:nvPr>
        </p:nvSpPr>
        <p:spPr>
          <a:xfrm>
            <a:off x="685800" y="1981200"/>
            <a:ext cx="7772400" cy="4038600"/>
          </a:xfrm>
        </p:spPr>
        <p:txBody>
          <a:bodyPr/>
          <a:lstStyle/>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p:txBody>
      </p:sp>
      <p:sp>
        <p:nvSpPr>
          <p:cNvPr id="7170" name="Date Placeholder 3"/>
          <p:cNvSpPr>
            <a:spLocks noGrp="1"/>
          </p:cNvSpPr>
          <p:nvPr>
            <p:ph type="dt" sz="quarter" idx="10"/>
          </p:nvPr>
        </p:nvSpPr>
        <p:spPr/>
        <p:txBody>
          <a:bodyPr/>
          <a:lstStyle/>
          <a:p>
            <a:pPr>
              <a:defRPr/>
            </a:pPr>
            <a:fld id="{0624A230-B02C-434D-AF42-2C0DEB246EBA}" type="datetime1">
              <a:rPr lang="en-US"/>
              <a:pPr>
                <a:defRPr/>
              </a:pPr>
              <a:t>11/14/2008</a:t>
            </a:fld>
            <a:endParaRPr lang="en-US"/>
          </a:p>
        </p:txBody>
      </p:sp>
      <p:sp>
        <p:nvSpPr>
          <p:cNvPr id="7172" name="Slide Number Placeholder 5"/>
          <p:cNvSpPr>
            <a:spLocks noGrp="1"/>
          </p:cNvSpPr>
          <p:nvPr>
            <p:ph type="sldNum" sz="quarter" idx="12"/>
          </p:nvPr>
        </p:nvSpPr>
        <p:spPr/>
        <p:txBody>
          <a:bodyPr/>
          <a:lstStyle/>
          <a:p>
            <a:pPr>
              <a:defRPr/>
            </a:pPr>
            <a:fld id="{606B7751-CC36-46E2-9E21-3C60F328E825}" type="slidenum">
              <a:rPr lang="en-US"/>
              <a:pPr>
                <a:defRPr/>
              </a:pPr>
              <a:t>17</a:t>
            </a:fld>
            <a:endParaRPr lang="en-US"/>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hangingPunct="0"/>
            <a:r>
              <a:rPr lang="en-US" sz="1000">
                <a:solidFill>
                  <a:schemeClr val="bg1"/>
                </a:solidFill>
              </a:rPr>
              <a:t>Photo: Chris Newhall, USGS, Mt. Pinatubo, 11/27/1991</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762000" y="228600"/>
            <a:ext cx="7772400" cy="1219200"/>
          </a:xfrm>
        </p:spPr>
        <p:txBody>
          <a:bodyPr>
            <a:normAutofit fontScale="90000"/>
          </a:bodyPr>
          <a:lstStyle/>
          <a:p>
            <a:pPr eaLnBrk="1" fontAlgn="auto" hangingPunct="1">
              <a:spcAft>
                <a:spcPts val="0"/>
              </a:spcAft>
              <a:defRPr/>
            </a:pPr>
            <a:r>
              <a:rPr lang="en-US" sz="3600" dirty="0" smtClean="0">
                <a:solidFill>
                  <a:srgbClr val="C00000"/>
                </a:solidFill>
              </a:rPr>
              <a:t>Ash Recognition and Transport/Dispersal Problems…</a:t>
            </a:r>
            <a:endParaRPr lang="en-US" dirty="0" smtClean="0">
              <a:solidFill>
                <a:srgbClr val="C00000"/>
              </a:solidFill>
            </a:endParaRPr>
          </a:p>
        </p:txBody>
      </p:sp>
      <p:sp>
        <p:nvSpPr>
          <p:cNvPr id="20483" name="Rectangle 3"/>
          <p:cNvSpPr>
            <a:spLocks noGrp="1" noChangeArrowheads="1"/>
          </p:cNvSpPr>
          <p:nvPr>
            <p:ph idx="1"/>
          </p:nvPr>
        </p:nvSpPr>
        <p:spPr>
          <a:xfrm>
            <a:off x="685800" y="1524000"/>
            <a:ext cx="7772400" cy="4724400"/>
          </a:xfrm>
        </p:spPr>
        <p:txBody>
          <a:bodyPr/>
          <a:lstStyle/>
          <a:p>
            <a:pPr eaLnBrk="1" hangingPunct="1"/>
            <a:r>
              <a:rPr lang="en-US" sz="2400" smtClean="0"/>
              <a:t>Weak eruptions, spreading (optical thinning) of the plume, or background non-volcanic clouds can significantly reduce the visible satellite signature, making it quite difficult to correctly discern the ash cloud.</a:t>
            </a:r>
          </a:p>
          <a:p>
            <a:pPr eaLnBrk="1" hangingPunct="1"/>
            <a:r>
              <a:rPr lang="en-US" sz="2400" smtClean="0"/>
              <a:t>Wide variability in composition and structure of ash can also cause various detection problems.</a:t>
            </a:r>
          </a:p>
          <a:p>
            <a:pPr eaLnBrk="1" hangingPunct="1"/>
            <a:r>
              <a:rPr lang="en-US" sz="2400" smtClean="0"/>
              <a:t>Ash cloud height can be a particularly tricky problem, especially when the plume is optically thin. </a:t>
            </a:r>
          </a:p>
          <a:p>
            <a:pPr eaLnBrk="1" hangingPunct="1"/>
            <a:r>
              <a:rPr lang="en-US" sz="2400" smtClean="0"/>
              <a:t>Aircraft radar is ineffective in locating ash clouds.</a:t>
            </a:r>
          </a:p>
        </p:txBody>
      </p:sp>
      <p:sp>
        <p:nvSpPr>
          <p:cNvPr id="7170" name="Date Placeholder 3"/>
          <p:cNvSpPr>
            <a:spLocks noGrp="1"/>
          </p:cNvSpPr>
          <p:nvPr>
            <p:ph type="dt" sz="quarter" idx="10"/>
          </p:nvPr>
        </p:nvSpPr>
        <p:spPr/>
        <p:txBody>
          <a:bodyPr/>
          <a:lstStyle/>
          <a:p>
            <a:pPr>
              <a:defRPr/>
            </a:pPr>
            <a:fld id="{0624A230-B02C-434D-AF42-2C0DEB246EBA}" type="datetime1">
              <a:rPr lang="en-US"/>
              <a:pPr>
                <a:defRPr/>
              </a:pPr>
              <a:t>11/14/2008</a:t>
            </a:fld>
            <a:endParaRPr lang="en-US"/>
          </a:p>
        </p:txBody>
      </p:sp>
      <p:sp>
        <p:nvSpPr>
          <p:cNvPr id="7172" name="Slide Number Placeholder 5"/>
          <p:cNvSpPr>
            <a:spLocks noGrp="1"/>
          </p:cNvSpPr>
          <p:nvPr>
            <p:ph type="sldNum" sz="quarter" idx="12"/>
          </p:nvPr>
        </p:nvSpPr>
        <p:spPr/>
        <p:txBody>
          <a:bodyPr/>
          <a:lstStyle/>
          <a:p>
            <a:pPr>
              <a:defRPr/>
            </a:pPr>
            <a:fld id="{5F52FDB3-96CF-4C0C-BABC-A8C81CE5F791}" type="slidenum">
              <a:rPr lang="en-US"/>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9CD19E37-3E25-4BDE-8A8F-7D98A8257255}" type="slidenum">
              <a:rPr lang="en-US" smtClean="0"/>
              <a:pPr>
                <a:defRPr/>
              </a:pPr>
              <a:t>19</a:t>
            </a:fld>
            <a:endParaRPr lang="en-US"/>
          </a:p>
        </p:txBody>
      </p:sp>
      <p:pic>
        <p:nvPicPr>
          <p:cNvPr id="21508" name="Picture 5" descr="NPAC Volcanoes edited final.JPG"/>
          <p:cNvPicPr>
            <a:picLocks noChangeAspect="1"/>
          </p:cNvPicPr>
          <p:nvPr/>
        </p:nvPicPr>
        <p:blipFill>
          <a:blip r:embed="rId3"/>
          <a:srcRect/>
          <a:stretch>
            <a:fillRect/>
          </a:stretch>
        </p:blipFill>
        <p:spPr bwMode="auto">
          <a:xfrm>
            <a:off x="381000" y="457200"/>
            <a:ext cx="8382000" cy="5867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sz="4000" dirty="0" smtClean="0"/>
              <a:t>Introduction</a:t>
            </a:r>
            <a:endParaRPr lang="en-US" sz="4000" dirty="0"/>
          </a:p>
        </p:txBody>
      </p:sp>
      <p:sp>
        <p:nvSpPr>
          <p:cNvPr id="3" name="Content Placeholder 2"/>
          <p:cNvSpPr>
            <a:spLocks noGrp="1"/>
          </p:cNvSpPr>
          <p:nvPr>
            <p:ph idx="1"/>
          </p:nvPr>
        </p:nvSpPr>
        <p:spPr>
          <a:xfrm>
            <a:off x="457200" y="1219200"/>
            <a:ext cx="8229600" cy="4953000"/>
          </a:xfrm>
        </p:spPr>
        <p:txBody>
          <a:bodyPr/>
          <a:lstStyle/>
          <a:p>
            <a:pPr eaLnBrk="1" hangingPunct="1">
              <a:defRPr/>
            </a:pPr>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pPr eaLnBrk="1" hangingPunct="1">
              <a:defRPr/>
            </a:pPr>
            <a:r>
              <a:rPr lang="en-US" dirty="0" smtClean="0">
                <a:solidFill>
                  <a:schemeClr val="bg1"/>
                </a:solidFill>
              </a:rPr>
              <a:t>In addition, 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p>
          <a:p>
            <a:pPr eaLnBrk="1" hangingPunct="1">
              <a:defRPr/>
            </a:pPr>
            <a:endParaRPr lang="en-US" dirty="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E705AB57-9768-468F-804B-790D60DC1514}" type="slidenum">
              <a:rPr lang="en-US" smtClean="0"/>
              <a:pPr>
                <a:defRPr/>
              </a:pPr>
              <a:t>2</a:t>
            </a:fld>
            <a:endParaRPr lang="en-US"/>
          </a:p>
        </p:txBody>
      </p:sp>
      <p:sp>
        <p:nvSpPr>
          <p:cNvPr id="4102" name="TextBox 6"/>
          <p:cNvSpPr txBox="1">
            <a:spLocks noChangeArrowheads="1"/>
          </p:cNvSpPr>
          <p:nvPr/>
        </p:nvSpPr>
        <p:spPr bwMode="auto">
          <a:xfrm>
            <a:off x="6705600" y="6457950"/>
            <a:ext cx="1652588" cy="400050"/>
          </a:xfrm>
          <a:prstGeom prst="rect">
            <a:avLst/>
          </a:prstGeom>
          <a:noFill/>
          <a:ln w="9525">
            <a:noFill/>
            <a:miter lim="800000"/>
            <a:headEnd/>
            <a:tailEnd/>
          </a:ln>
        </p:spPr>
        <p:txBody>
          <a:bodyPr>
            <a:spAutoFit/>
          </a:bodyPr>
          <a:lstStyle/>
          <a:p>
            <a:pPr eaLnBrk="0" hangingPunct="0"/>
            <a:r>
              <a:rPr lang="en-US" sz="1000"/>
              <a:t>Photo by Carlos Gutierrez</a:t>
            </a:r>
          </a:p>
          <a:p>
            <a:pPr eaLnBrk="0" hangingPunct="0"/>
            <a:endParaRPr lang="en-US" sz="1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pPr eaLnBrk="1" hangingPunct="1">
              <a:defRPr/>
            </a:pPr>
            <a:r>
              <a:rPr lang="en-US" sz="2800" dirty="0" smtClean="0">
                <a:solidFill>
                  <a:srgbClr val="C00000"/>
                </a:solidFill>
              </a:rPr>
              <a:t>Common Routes of some of the nearly 100,000 flights per year over the NPAC</a:t>
            </a:r>
            <a:r>
              <a:rPr lang="en-US" sz="2800" dirty="0" smtClean="0"/>
              <a:t/>
            </a:r>
            <a:br>
              <a:rPr lang="en-US" sz="2800" dirty="0" smtClean="0"/>
            </a:br>
            <a:endParaRPr lang="en-US" sz="2800" dirty="0"/>
          </a:p>
        </p:txBody>
      </p:sp>
      <p:pic>
        <p:nvPicPr>
          <p:cNvPr id="22531" name="Content Placeholder 5" descr="NPAC Volcanoes Air Routes.JPG"/>
          <p:cNvPicPr>
            <a:picLocks noGrp="1" noChangeAspect="1"/>
          </p:cNvPicPr>
          <p:nvPr>
            <p:ph idx="1"/>
          </p:nvPr>
        </p:nvPicPr>
        <p:blipFill>
          <a:blip r:embed="rId3"/>
          <a:srcRect/>
          <a:stretch>
            <a:fillRect/>
          </a:stretch>
        </p:blipFill>
        <p:spPr>
          <a:xfrm>
            <a:off x="381000" y="990600"/>
            <a:ext cx="8458200" cy="5410200"/>
          </a:xfrm>
        </p:spPr>
      </p:pic>
      <p:sp>
        <p:nvSpPr>
          <p:cNvPr id="2" name="Date Placeholder 1"/>
          <p:cNvSpPr>
            <a:spLocks noGrp="1"/>
          </p:cNvSpPr>
          <p:nvPr>
            <p:ph type="dt" sz="quarter" idx="10"/>
          </p:nvPr>
        </p:nvSpPr>
        <p:spPr/>
        <p:txBody>
          <a:bodyPr/>
          <a:lstStyle/>
          <a:p>
            <a:pPr>
              <a:defRPr/>
            </a:pPr>
            <a:fld id="{DC3481D8-DA93-4167-A0E0-EF0008337593}" type="datetime1">
              <a:rPr lang="en-US" smtClean="0"/>
              <a:pPr>
                <a:defRPr/>
              </a:pPr>
              <a:t>11/14/2008</a:t>
            </a:fld>
            <a:endParaRPr lang="en-US"/>
          </a:p>
        </p:txBody>
      </p:sp>
      <p:sp>
        <p:nvSpPr>
          <p:cNvPr id="3" name="Slide Number Placeholder 2"/>
          <p:cNvSpPr>
            <a:spLocks noGrp="1"/>
          </p:cNvSpPr>
          <p:nvPr>
            <p:ph type="sldNum" sz="quarter" idx="12"/>
          </p:nvPr>
        </p:nvSpPr>
        <p:spPr/>
        <p:txBody>
          <a:bodyPr/>
          <a:lstStyle/>
          <a:p>
            <a:pPr>
              <a:defRPr/>
            </a:pPr>
            <a:fld id="{75BD8F09-D2D9-4459-96F1-91AC7B4BCE5D}" type="slidenum">
              <a:rPr lang="en-US" smtClean="0"/>
              <a:pPr>
                <a:defRPr/>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3000"/>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chemeClr val="bg1"/>
                </a:solidFill>
              </a:rPr>
              <a:t>Volcanic Hazards to Airports</a:t>
            </a:r>
            <a:endParaRPr lang="en-US" dirty="0">
              <a:solidFill>
                <a:schemeClr val="bg1"/>
              </a:solidFill>
            </a:endParaRPr>
          </a:p>
        </p:txBody>
      </p:sp>
      <p:sp>
        <p:nvSpPr>
          <p:cNvPr id="23555" name="Content Placeholder 2"/>
          <p:cNvSpPr>
            <a:spLocks noGrp="1"/>
          </p:cNvSpPr>
          <p:nvPr>
            <p:ph idx="1"/>
          </p:nvPr>
        </p:nvSpPr>
        <p:spPr>
          <a:xfrm>
            <a:off x="457200" y="1371600"/>
            <a:ext cx="8229600" cy="5105400"/>
          </a:xfrm>
        </p:spPr>
        <p:txBody>
          <a:bodyPr/>
          <a:lstStyle/>
          <a:p>
            <a:pPr eaLnBrk="1" hangingPunct="1"/>
            <a:r>
              <a:rPr lang="en-US" sz="2400" smtClean="0">
                <a:solidFill>
                  <a:schemeClr val="bg1"/>
                </a:solidFill>
              </a:rPr>
              <a:t>In addition to posing a hazard to in-flight aircraft,   volcanic ash can disrupt airport operations with local to global consequences for both life and commerce. </a:t>
            </a:r>
          </a:p>
          <a:p>
            <a:pPr eaLnBrk="1" hangingPunct="1"/>
            <a:r>
              <a:rPr lang="en-US" sz="2400" smtClean="0">
                <a:solidFill>
                  <a:schemeClr val="bg1"/>
                </a:solidFill>
              </a:rPr>
              <a:t>Worldwide, nearly 500 airports lie within 100 km (62 miles) of active volcanoes. </a:t>
            </a:r>
          </a:p>
          <a:p>
            <a:pPr eaLnBrk="1" hangingPunct="1"/>
            <a:r>
              <a:rPr lang="en-US" sz="2400" smtClean="0">
                <a:solidFill>
                  <a:schemeClr val="bg1"/>
                </a:solidFill>
              </a:rPr>
              <a:t>The primary volcanic hazard to airports is ashfall, which causes not only loss of visibility and slippery runways, but structural damage and contamination to ground systems and stored aircraft along with slippery runways. </a:t>
            </a:r>
          </a:p>
          <a:p>
            <a:pPr eaLnBrk="1" hangingPunct="1"/>
            <a:r>
              <a:rPr lang="en-US" sz="2400" smtClean="0">
                <a:solidFill>
                  <a:schemeClr val="bg1"/>
                </a:solidFill>
              </a:rPr>
              <a:t>Ash in airspace around airports has damaged in-flight aircraft and caused airport closures that can involve loss of alternate landing sites.  </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EE6BDD1B-4DE3-4340-AFEB-F41494356C85}" type="slidenum">
              <a:rPr lang="en-US" smtClean="0"/>
              <a:pPr>
                <a:defRPr/>
              </a:pPr>
              <a:t>21</a:t>
            </a:fld>
            <a:endParaRPr lang="en-US"/>
          </a:p>
        </p:txBody>
      </p:sp>
      <p:sp>
        <p:nvSpPr>
          <p:cNvPr id="23558" name="TextBox 5"/>
          <p:cNvSpPr txBox="1">
            <a:spLocks noChangeArrowheads="1"/>
          </p:cNvSpPr>
          <p:nvPr/>
        </p:nvSpPr>
        <p:spPr bwMode="auto">
          <a:xfrm>
            <a:off x="7264400" y="6688138"/>
            <a:ext cx="1879600" cy="246062"/>
          </a:xfrm>
          <a:prstGeom prst="rect">
            <a:avLst/>
          </a:prstGeom>
          <a:noFill/>
          <a:ln w="9525">
            <a:noFill/>
            <a:miter lim="800000"/>
            <a:headEnd/>
            <a:tailEnd/>
          </a:ln>
        </p:spPr>
        <p:txBody>
          <a:bodyPr wrap="none">
            <a:spAutoFit/>
          </a:bodyPr>
          <a:lstStyle/>
          <a:p>
            <a:pPr eaLnBrk="0" hangingPunct="0"/>
            <a:r>
              <a:rPr lang="en-US" sz="1000">
                <a:solidFill>
                  <a:schemeClr val="bg1"/>
                </a:solidFill>
              </a:rPr>
              <a:t>Photo: R.L. Rieger, U.S. Navy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Reducing Impact to Airport and Aircraft Operations</a:t>
            </a:r>
            <a:endParaRPr lang="en-US" dirty="0">
              <a:solidFill>
                <a:srgbClr val="C00000"/>
              </a:solidFill>
            </a:endParaRPr>
          </a:p>
        </p:txBody>
      </p:sp>
      <p:sp>
        <p:nvSpPr>
          <p:cNvPr id="24579" name="Content Placeholder 2"/>
          <p:cNvSpPr>
            <a:spLocks noGrp="1"/>
          </p:cNvSpPr>
          <p:nvPr>
            <p:ph idx="1"/>
          </p:nvPr>
        </p:nvSpPr>
        <p:spPr/>
        <p:txBody>
          <a:bodyPr/>
          <a:lstStyle/>
          <a:p>
            <a:pPr eaLnBrk="1" hangingPunct="1"/>
            <a:r>
              <a:rPr lang="en-US" smtClean="0">
                <a:solidFill>
                  <a:schemeClr val="bg1"/>
                </a:solidFill>
              </a:rPr>
              <a:t>(Fore)warning of imminent volcanic eruptions and hazards can reduce operational disruptions at airports. Methods include:</a:t>
            </a:r>
          </a:p>
          <a:p>
            <a:pPr eaLnBrk="1" hangingPunct="1"/>
            <a:r>
              <a:rPr lang="en-US" smtClean="0">
                <a:solidFill>
                  <a:schemeClr val="bg1"/>
                </a:solidFill>
              </a:rPr>
              <a:t>Better real-time detection of explosive volcanic activity. </a:t>
            </a:r>
          </a:p>
          <a:p>
            <a:pPr eaLnBrk="1" hangingPunct="1"/>
            <a:r>
              <a:rPr lang="en-US" smtClean="0">
                <a:solidFill>
                  <a:schemeClr val="bg1"/>
                </a:solidFill>
              </a:rPr>
              <a:t>Forecasts modeling of ash-plume paths (PUFF and/or HYSPLIT).</a:t>
            </a:r>
          </a:p>
          <a:p>
            <a:pPr eaLnBrk="1" hangingPunct="1"/>
            <a:r>
              <a:rPr lang="en-US" smtClean="0">
                <a:solidFill>
                  <a:schemeClr val="bg1"/>
                </a:solidFill>
              </a:rPr>
              <a:t>Detection of ash plumes using ground-based Doppler RADAR.</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936F7E5B-5DEA-40A6-9AD0-311057F0A707}"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Real-time Ash Detection</a:t>
            </a:r>
            <a:endParaRPr lang="en-US" dirty="0">
              <a:solidFill>
                <a:srgbClr val="C00000"/>
              </a:solidFill>
            </a:endParaRPr>
          </a:p>
        </p:txBody>
      </p:sp>
      <p:sp>
        <p:nvSpPr>
          <p:cNvPr id="25603" name="Content Placeholder 5"/>
          <p:cNvSpPr>
            <a:spLocks noGrp="1"/>
          </p:cNvSpPr>
          <p:nvPr>
            <p:ph idx="1"/>
          </p:nvPr>
        </p:nvSpPr>
        <p:spPr/>
        <p:txBody>
          <a:bodyPr/>
          <a:lstStyle/>
          <a:p>
            <a:pPr eaLnBrk="1" hangingPunct="1"/>
            <a:r>
              <a:rPr lang="en-US" sz="2000" smtClean="0">
                <a:solidFill>
                  <a:schemeClr val="bg1"/>
                </a:solidFill>
              </a:rPr>
              <a:t>Observation by Satellite</a:t>
            </a:r>
          </a:p>
          <a:p>
            <a:pPr lvl="1" eaLnBrk="1" hangingPunct="1"/>
            <a:r>
              <a:rPr lang="en-US" sz="2000" smtClean="0">
                <a:solidFill>
                  <a:schemeClr val="bg1"/>
                </a:solidFill>
              </a:rPr>
              <a:t>Visible Imagery</a:t>
            </a:r>
          </a:p>
          <a:p>
            <a:pPr lvl="1" eaLnBrk="1" hangingPunct="1"/>
            <a:r>
              <a:rPr lang="en-US" sz="2000" smtClean="0">
                <a:solidFill>
                  <a:schemeClr val="bg1"/>
                </a:solidFill>
              </a:rPr>
              <a:t>Reverse absorption: Split Window IR Detection</a:t>
            </a:r>
          </a:p>
          <a:p>
            <a:pPr lvl="1" eaLnBrk="1" hangingPunct="1"/>
            <a:r>
              <a:rPr lang="en-US" sz="2000" smtClean="0">
                <a:solidFill>
                  <a:schemeClr val="bg1"/>
                </a:solidFill>
              </a:rPr>
              <a:t>3.9 </a:t>
            </a:r>
            <a:r>
              <a:rPr lang="en-US" sz="2000" smtClean="0">
                <a:solidFill>
                  <a:schemeClr val="bg1"/>
                </a:solidFill>
                <a:latin typeface="Symbol" pitchFamily="18" charset="2"/>
              </a:rPr>
              <a:t>m</a:t>
            </a:r>
            <a:r>
              <a:rPr lang="en-US" sz="2000" smtClean="0">
                <a:solidFill>
                  <a:schemeClr val="bg1"/>
                </a:solidFill>
              </a:rPr>
              <a:t>m imagery for detection hot spots/ash clouds</a:t>
            </a:r>
          </a:p>
          <a:p>
            <a:pPr lvl="1" eaLnBrk="1" hangingPunct="1"/>
            <a:r>
              <a:rPr lang="en-US" sz="2000" smtClean="0">
                <a:solidFill>
                  <a:schemeClr val="bg1"/>
                </a:solidFill>
              </a:rPr>
              <a:t> SO2 detection using Infrared (IR) measurements in the               7 –  12 um range:</a:t>
            </a:r>
          </a:p>
          <a:p>
            <a:pPr lvl="1" eaLnBrk="1" hangingPunct="1"/>
            <a:r>
              <a:rPr lang="en-US" sz="2000" smtClean="0">
                <a:solidFill>
                  <a:schemeClr val="bg1"/>
                </a:solidFill>
              </a:rPr>
              <a:t>Image enhancement techniques</a:t>
            </a:r>
          </a:p>
          <a:p>
            <a:pPr eaLnBrk="1" hangingPunct="1"/>
            <a:r>
              <a:rPr lang="en-US" sz="2000" smtClean="0">
                <a:solidFill>
                  <a:schemeClr val="bg1"/>
                </a:solidFill>
              </a:rPr>
              <a:t>Observation by Aircraft</a:t>
            </a:r>
          </a:p>
          <a:p>
            <a:pPr lvl="1" eaLnBrk="1" hangingPunct="1"/>
            <a:r>
              <a:rPr lang="en-US" sz="2000" smtClean="0">
                <a:solidFill>
                  <a:schemeClr val="bg1"/>
                </a:solidFill>
              </a:rPr>
              <a:t>Visual/Camera</a:t>
            </a:r>
          </a:p>
          <a:p>
            <a:pPr lvl="1" eaLnBrk="1" hangingPunct="1"/>
            <a:r>
              <a:rPr lang="en-US" sz="2000" smtClean="0">
                <a:solidFill>
                  <a:schemeClr val="bg1"/>
                </a:solidFill>
              </a:rPr>
              <a:t>Pilot Reports</a:t>
            </a:r>
          </a:p>
          <a:p>
            <a:pPr eaLnBrk="1" hangingPunct="1"/>
            <a:r>
              <a:rPr lang="en-US" sz="2000" smtClean="0">
                <a:solidFill>
                  <a:schemeClr val="bg1"/>
                </a:solidFill>
              </a:rPr>
              <a:t>Observations from the Ground</a:t>
            </a:r>
          </a:p>
          <a:p>
            <a:pPr lvl="1" eaLnBrk="1" hangingPunct="1"/>
            <a:r>
              <a:rPr lang="en-US" sz="2000" smtClean="0">
                <a:solidFill>
                  <a:schemeClr val="bg1"/>
                </a:solidFill>
              </a:rPr>
              <a:t>Radar</a:t>
            </a:r>
          </a:p>
          <a:p>
            <a:pPr lvl="1" eaLnBrk="1" hangingPunct="1"/>
            <a:r>
              <a:rPr lang="en-US" sz="2000" smtClean="0">
                <a:solidFill>
                  <a:schemeClr val="bg1"/>
                </a:solidFill>
              </a:rPr>
              <a:t>Automatic Cameras or Video Cameras</a:t>
            </a:r>
          </a:p>
          <a:p>
            <a:pPr eaLnBrk="1" hangingPunct="1">
              <a:buFont typeface="Wingdings 2" pitchFamily="18" charset="2"/>
              <a:buNone/>
            </a:pPr>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F4AC9AD3-6D1C-4B8C-9A94-6B09A242FCEF}"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838200"/>
          <a:ext cx="8229600" cy="558355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or other poor visibility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Do not see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differences and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0A91B875-3869-45EC-99F1-45D5584DFC45}" type="slidenum">
              <a:rPr lang="en-US" smtClean="0"/>
              <a:pPr>
                <a:defRPr/>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2D033634-BC56-405D-B4D7-68392106B03F}" type="slidenum">
              <a:rPr lang="en-US" smtClean="0"/>
              <a:pPr>
                <a:defRPr/>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pPr eaLnBrk="1" hangingPunct="1">
              <a:defRPr/>
            </a:pPr>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0"/>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C32B3EDD-CD54-4126-8F16-F10F9BEEE161}" type="slidenum">
              <a:rPr lang="en-US" smtClean="0"/>
              <a:pPr>
                <a:defRPr/>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3657600" cy="1143000"/>
          </a:xfrm>
        </p:spPr>
        <p:txBody>
          <a:bodyPr>
            <a:noAutofit/>
          </a:bodyPr>
          <a:lstStyle/>
          <a:p>
            <a:pPr eaLnBrk="1" hangingPunct="1">
              <a:defRPr/>
            </a:pPr>
            <a:r>
              <a:rPr lang="en-US" sz="3200" dirty="0" smtClean="0"/>
              <a:t>Goals of Using Satellite Data</a:t>
            </a:r>
            <a:endParaRPr lang="en-US" sz="3200" dirty="0"/>
          </a:p>
        </p:txBody>
      </p:sp>
      <p:sp>
        <p:nvSpPr>
          <p:cNvPr id="29699" name="Content Placeholder 2"/>
          <p:cNvSpPr>
            <a:spLocks noGrp="1"/>
          </p:cNvSpPr>
          <p:nvPr>
            <p:ph sz="half" idx="1"/>
          </p:nvPr>
        </p:nvSpPr>
        <p:spPr>
          <a:xfrm>
            <a:off x="5105400" y="1143000"/>
            <a:ext cx="4038600" cy="5715000"/>
          </a:xfrm>
        </p:spPr>
        <p:txBody>
          <a:bodyPr/>
          <a:lstStyle/>
          <a:p>
            <a:pPr eaLnBrk="1" hangingPunct="1"/>
            <a:r>
              <a:rPr lang="en-US" sz="2400" smtClean="0">
                <a:solidFill>
                  <a:srgbClr val="FF0000"/>
                </a:solidFill>
              </a:rPr>
              <a:t>Producing temporal and spatial distribution of ash and gases produced a volcanic eruption</a:t>
            </a:r>
          </a:p>
          <a:p>
            <a:pPr eaLnBrk="1" hangingPunct="1"/>
            <a:r>
              <a:rPr lang="en-US" sz="2400" smtClean="0">
                <a:solidFill>
                  <a:srgbClr val="FF0000"/>
                </a:solidFill>
              </a:rPr>
              <a:t>Contributing to a “baseline” data set for quantifying future changes in a give volcano</a:t>
            </a:r>
          </a:p>
          <a:p>
            <a:pPr eaLnBrk="1" hangingPunct="1"/>
            <a:r>
              <a:rPr lang="en-US" sz="2400" smtClean="0">
                <a:solidFill>
                  <a:srgbClr val="FF0000"/>
                </a:solidFill>
              </a:rPr>
              <a:t>Contributing to a “model” data set that can produce future movement of ash or gases</a:t>
            </a:r>
          </a:p>
          <a:p>
            <a:pPr eaLnBrk="1" hangingPunct="1"/>
            <a:endParaRPr lang="en-US" smtClean="0"/>
          </a:p>
        </p:txBody>
      </p:sp>
      <p:sp>
        <p:nvSpPr>
          <p:cNvPr id="29700" name="Content Placeholder 5"/>
          <p:cNvSpPr>
            <a:spLocks noGrp="1"/>
          </p:cNvSpPr>
          <p:nvPr>
            <p:ph sz="half" idx="2"/>
          </p:nvPr>
        </p:nvSpPr>
        <p:spPr>
          <a:xfrm>
            <a:off x="0" y="152400"/>
            <a:ext cx="4038600" cy="4495800"/>
          </a:xfrm>
        </p:spPr>
        <p:txBody>
          <a:bodyPr/>
          <a:lstStyle/>
          <a:p>
            <a:pPr eaLnBrk="1" hangingPunct="1"/>
            <a:r>
              <a:rPr lang="en-US" sz="2400" smtClean="0">
                <a:solidFill>
                  <a:srgbClr val="FF0000"/>
                </a:solidFill>
              </a:rPr>
              <a:t>Quick and efficient detection of an eruption (ash) plume</a:t>
            </a:r>
          </a:p>
          <a:p>
            <a:pPr eaLnBrk="1" hangingPunct="1"/>
            <a:r>
              <a:rPr lang="en-US" sz="2400" smtClean="0">
                <a:solidFill>
                  <a:srgbClr val="FF0000"/>
                </a:solidFill>
              </a:rPr>
              <a:t>Monitoring of the thermal energy emitted from the volcano</a:t>
            </a:r>
          </a:p>
          <a:p>
            <a:pPr eaLnBrk="1" hangingPunct="1"/>
            <a:r>
              <a:rPr lang="en-US" sz="2400" smtClean="0">
                <a:solidFill>
                  <a:srgbClr val="FF0000"/>
                </a:solidFill>
              </a:rPr>
              <a:t>Mapping of the surface deformation of a volcano, including topography and topographic change</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pPr>
                <a:defRPr/>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0723" name="Content Placeholder 6"/>
          <p:cNvSpPr>
            <a:spLocks noGrp="1"/>
          </p:cNvSpPr>
          <p:nvPr>
            <p:ph idx="1"/>
          </p:nvPr>
        </p:nvSpPr>
        <p:spPr/>
        <p:txBody>
          <a:bodyPr/>
          <a:lstStyle/>
          <a:p>
            <a:pPr eaLnBrk="1" hangingPunct="1"/>
            <a:r>
              <a:rPr lang="en-US" smtClean="0">
                <a:solidFill>
                  <a:schemeClr val="bg1"/>
                </a:solidFill>
              </a:rPr>
              <a:t>NOAA’s GOES and POES (NPOESS in the future) Satellites; Japan’s MTSAT series; Europe’s Meteosat  series.</a:t>
            </a:r>
          </a:p>
          <a:p>
            <a:pPr lvl="1" eaLnBrk="1" hangingPunct="1"/>
            <a:r>
              <a:rPr lang="en-US" smtClean="0">
                <a:solidFill>
                  <a:schemeClr val="bg1"/>
                </a:solidFill>
              </a:rPr>
              <a:t>Visible, Shortwave IR, Longwave IR and Differencing Products.</a:t>
            </a:r>
          </a:p>
          <a:p>
            <a:pPr lvl="1" eaLnBrk="1" hangingPunct="1"/>
            <a:r>
              <a:rPr lang="en-US" smtClean="0">
                <a:solidFill>
                  <a:schemeClr val="bg1"/>
                </a:solidFill>
              </a:rPr>
              <a:t> GOES and POES CIRA Products, including:</a:t>
            </a:r>
          </a:p>
          <a:p>
            <a:pPr lvl="2" eaLnBrk="1" hangingPunct="1"/>
            <a:r>
              <a:rPr lang="en-US" smtClean="0">
                <a:solidFill>
                  <a:schemeClr val="bg1"/>
                </a:solidFill>
              </a:rPr>
              <a:t>Tropical RAMSDIS online</a:t>
            </a:r>
          </a:p>
          <a:p>
            <a:pPr lvl="2" eaLnBrk="1" hangingPunct="1"/>
            <a:r>
              <a:rPr lang="en-US" smtClean="0">
                <a:solidFill>
                  <a:schemeClr val="bg1"/>
                </a:solidFill>
              </a:rPr>
              <a:t>RMTC Real-time Satellite Imagery</a:t>
            </a:r>
          </a:p>
          <a:p>
            <a:pPr lvl="2" eaLnBrk="1" hangingPunct="1"/>
            <a:r>
              <a:rPr lang="en-US" smtClean="0">
                <a:solidFill>
                  <a:schemeClr val="bg1"/>
                </a:solidFill>
              </a:rPr>
              <a:t>Many experimental GOES and POES products @: (</a:t>
            </a:r>
            <a:r>
              <a:rPr lang="en-US" smtClean="0">
                <a:solidFill>
                  <a:schemeClr val="bg1"/>
                </a:solidFill>
                <a:hlinkClick r:id="rId2"/>
              </a:rPr>
              <a:t>http://www.cira.colostate.edu/cira/RAMM/Rmsdsol/ROLEX.html</a:t>
            </a:r>
            <a:r>
              <a:rPr lang="en-US" smtClean="0">
                <a:solidFill>
                  <a:schemeClr val="bg1"/>
                </a:solidFill>
              </a:rPr>
              <a:t>)</a:t>
            </a:r>
          </a:p>
          <a:p>
            <a:pPr lvl="1" eaLnBrk="1" hangingPunct="1">
              <a:buFont typeface="Wingdings 2" pitchFamily="18" charset="2"/>
              <a:buNone/>
            </a:pPr>
            <a:endParaRPr lang="en-US" smtClean="0">
              <a:solidFill>
                <a:schemeClr val="bg1"/>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11/14/2008</a:t>
            </a:fld>
            <a:endParaRPr lang="en-US"/>
          </a:p>
        </p:txBody>
      </p:sp>
      <p:sp>
        <p:nvSpPr>
          <p:cNvPr id="6" name="Slide Number Placeholder 5"/>
          <p:cNvSpPr>
            <a:spLocks noGrp="1"/>
          </p:cNvSpPr>
          <p:nvPr>
            <p:ph type="sldNum" sz="quarter" idx="12"/>
          </p:nvPr>
        </p:nvSpPr>
        <p:spPr/>
        <p:txBody>
          <a:bodyPr/>
          <a:lstStyle/>
          <a:p>
            <a:pPr>
              <a:defRPr/>
            </a:pPr>
            <a:fld id="{49101B27-9BC9-4B99-B754-765278D8A67A}" type="slidenum">
              <a:rPr lang="en-US" smtClean="0"/>
              <a:pPr>
                <a:defRPr/>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Satellite Products Used…:</a:t>
            </a:r>
            <a:endParaRPr lang="en-US" dirty="0">
              <a:solidFill>
                <a:srgbClr val="C00000"/>
              </a:solidFill>
            </a:endParaRPr>
          </a:p>
        </p:txBody>
      </p:sp>
      <p:sp>
        <p:nvSpPr>
          <p:cNvPr id="31747" name="Content Placeholder 2"/>
          <p:cNvSpPr>
            <a:spLocks noGrp="1"/>
          </p:cNvSpPr>
          <p:nvPr>
            <p:ph idx="1"/>
          </p:nvPr>
        </p:nvSpPr>
        <p:spPr>
          <a:xfrm>
            <a:off x="457200" y="1981200"/>
            <a:ext cx="8229600" cy="3886200"/>
          </a:xfrm>
        </p:spPr>
        <p:txBody>
          <a:bodyPr/>
          <a:lstStyle/>
          <a:p>
            <a:pPr eaLnBrk="1" hangingPunct="1"/>
            <a:r>
              <a:rPr lang="en-US" smtClean="0">
                <a:solidFill>
                  <a:schemeClr val="bg1"/>
                </a:solidFill>
              </a:rPr>
              <a:t>GOES and POES  Principal Component Images (PCI)</a:t>
            </a:r>
          </a:p>
          <a:p>
            <a:pPr eaLnBrk="1" hangingPunct="1"/>
            <a:r>
              <a:rPr lang="en-US" smtClean="0">
                <a:solidFill>
                  <a:schemeClr val="bg1"/>
                </a:solidFill>
              </a:rPr>
              <a:t>GOES and POES Gary Ellrod Derived Products</a:t>
            </a:r>
          </a:p>
          <a:p>
            <a:pPr eaLnBrk="1" hangingPunct="1"/>
            <a:r>
              <a:rPr lang="en-US" smtClean="0">
                <a:solidFill>
                  <a:schemeClr val="bg1"/>
                </a:solidFill>
              </a:rPr>
              <a:t>Aura-OMI  (Ozone Monitoring Instrument) </a:t>
            </a:r>
          </a:p>
          <a:p>
            <a:pPr lvl="1" eaLnBrk="1" hangingPunct="1"/>
            <a:r>
              <a:rPr lang="en-US" smtClean="0">
                <a:solidFill>
                  <a:schemeClr val="bg1"/>
                </a:solidFill>
              </a:rPr>
              <a:t>OMI Instruments can distinguish between aerosol types, such as smoke, dust, and sulfates ( excellent for detecting and following SO</a:t>
            </a:r>
            <a:r>
              <a:rPr lang="en-US" sz="1800" smtClean="0">
                <a:solidFill>
                  <a:schemeClr val="bg1"/>
                </a:solidFill>
              </a:rPr>
              <a:t>2</a:t>
            </a:r>
            <a:r>
              <a:rPr lang="en-US" smtClean="0">
                <a:solidFill>
                  <a:schemeClr val="bg1"/>
                </a:solidFill>
              </a:rPr>
              <a:t> plumes).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635756C4-80DE-4321-95C9-9CF72F2DDA06}" type="slidenum">
              <a:rPr lang="en-US" smtClean="0"/>
              <a:pPr>
                <a:defRPr/>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Dangers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574996D8-1B1B-4CFA-886A-59F6D4EA5A8A}" type="slidenum">
              <a:rPr lang="en-US" smtClean="0"/>
              <a:pPr>
                <a:defRPr/>
              </a:pPr>
              <a:t>3</a:t>
            </a:fld>
            <a:endParaRPr lang="en-US"/>
          </a:p>
        </p:txBody>
      </p:sp>
      <p:pic>
        <p:nvPicPr>
          <p:cNvPr id="5125" name="Content Placeholder 9" descr="WhereVolHaz.jpg"/>
          <p:cNvPicPr>
            <a:picLocks noGrp="1" noChangeAspect="1"/>
          </p:cNvPicPr>
          <p:nvPr>
            <p:ph idx="1"/>
          </p:nvPr>
        </p:nvPicPr>
        <p:blipFill>
          <a:blip r:embed="rId3"/>
          <a:srcRect/>
          <a:stretch>
            <a:fillRect/>
          </a:stretch>
        </p:blipFill>
        <p:spPr>
          <a:xfrm>
            <a:off x="1295400" y="1295400"/>
            <a:ext cx="6477000" cy="5013325"/>
          </a:xfrm>
        </p:spPr>
      </p:pic>
      <p:sp>
        <p:nvSpPr>
          <p:cNvPr id="5126" name="TextBox 10"/>
          <p:cNvSpPr txBox="1">
            <a:spLocks noChangeArrowheads="1"/>
          </p:cNvSpPr>
          <p:nvPr/>
        </p:nvSpPr>
        <p:spPr bwMode="auto">
          <a:xfrm>
            <a:off x="1295400" y="6477000"/>
            <a:ext cx="4953000" cy="261938"/>
          </a:xfrm>
          <a:prstGeom prst="rect">
            <a:avLst/>
          </a:prstGeom>
          <a:noFill/>
          <a:ln w="9525">
            <a:noFill/>
            <a:miter lim="800000"/>
            <a:headEnd/>
            <a:tailEnd/>
          </a:ln>
        </p:spPr>
        <p:txBody>
          <a:bodyPr>
            <a:spAutoFit/>
          </a:bodyPr>
          <a:lstStyle/>
          <a:p>
            <a:pPr eaLnBrk="0" hangingPunct="0"/>
            <a:r>
              <a:rPr lang="en-US" sz="1100"/>
              <a:t>Coutesy USGS – Volcano Hazards Program</a:t>
            </a:r>
          </a:p>
        </p:txBody>
      </p:sp>
      <p:sp>
        <p:nvSpPr>
          <p:cNvPr id="5127" name="TextBox 6"/>
          <p:cNvSpPr txBox="1">
            <a:spLocks noChangeArrowheads="1"/>
          </p:cNvSpPr>
          <p:nvPr/>
        </p:nvSpPr>
        <p:spPr bwMode="auto">
          <a:xfrm>
            <a:off x="4114800" y="1600200"/>
            <a:ext cx="606425" cy="461963"/>
          </a:xfrm>
          <a:prstGeom prst="rect">
            <a:avLst/>
          </a:prstGeom>
          <a:noFill/>
          <a:ln w="9525">
            <a:noFill/>
            <a:miter lim="800000"/>
            <a:headEnd/>
            <a:tailEnd/>
          </a:ln>
        </p:spPr>
        <p:txBody>
          <a:bodyPr wrap="none">
            <a:spAutoFit/>
          </a:bodyPr>
          <a:lstStyle/>
          <a:p>
            <a:pPr eaLnBrk="0" hangingPunct="0"/>
            <a:r>
              <a:rPr lang="en-US">
                <a:solidFill>
                  <a:schemeClr val="bg1"/>
                </a:solidFill>
                <a:latin typeface="Balloonist" pitchFamily="2" charset="0"/>
              </a:rPr>
              <a:t>Ash</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r="-3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2971800"/>
            <a:ext cx="8229600" cy="1143000"/>
          </a:xfrm>
        </p:spPr>
        <p:txBody>
          <a:bodyPr/>
          <a:lstStyle/>
          <a:p>
            <a:pPr eaLnBrk="1" hangingPunct="1">
              <a:defRPr/>
            </a:pPr>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FB18A830-C6C2-4373-AC91-D8CB80442E15}" type="slidenum">
              <a:rPr lang="en-US" smtClean="0"/>
              <a:pPr>
                <a:defRPr/>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r="-9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eaLnBrk="1" hangingPunct="1">
              <a:defRPr/>
            </a:pPr>
            <a:r>
              <a:rPr lang="en-US" dirty="0" err="1" smtClean="0">
                <a:solidFill>
                  <a:srgbClr val="FF0000"/>
                </a:solidFill>
              </a:rPr>
              <a:t>Kasatochi</a:t>
            </a:r>
            <a:r>
              <a:rPr lang="en-US" dirty="0" smtClean="0">
                <a:solidFill>
                  <a:srgbClr val="FF0000"/>
                </a:solidFill>
              </a:rPr>
              <a:t>, GOES West, Visible Image Aug. 7, 2008</a:t>
            </a:r>
            <a:endParaRPr lang="en-US"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11/14/2008</a:t>
            </a:fld>
            <a:endParaRPr lang="en-US"/>
          </a:p>
        </p:txBody>
      </p:sp>
      <p:sp>
        <p:nvSpPr>
          <p:cNvPr id="6" name="Slide Number Placeholder 5"/>
          <p:cNvSpPr>
            <a:spLocks noGrp="1"/>
          </p:cNvSpPr>
          <p:nvPr>
            <p:ph type="sldNum" sz="quarter" idx="12"/>
          </p:nvPr>
        </p:nvSpPr>
        <p:spPr/>
        <p:txBody>
          <a:bodyPr/>
          <a:lstStyle/>
          <a:p>
            <a:pPr>
              <a:defRPr/>
            </a:pPr>
            <a:fld id="{DC7C60B6-5BCD-40F0-8C3E-A3A4775CD448}"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eaLnBrk="1" hangingPunct="1">
              <a:defRPr/>
            </a:pPr>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quarter" idx="10"/>
          </p:nvPr>
        </p:nvSpPr>
        <p:spPr/>
        <p:txBody>
          <a:bodyPr/>
          <a:lstStyle/>
          <a:p>
            <a:pPr>
              <a:defRPr/>
            </a:pPr>
            <a:fld id="{C0D8C9CC-5FA0-489E-8BA1-08ACA3265342}" type="datetime1">
              <a:rPr lang="en-US" smtClean="0"/>
              <a:pPr>
                <a:defRPr/>
              </a:pPr>
              <a:t>11/14/2008</a:t>
            </a:fld>
            <a:endParaRPr lang="en-US"/>
          </a:p>
        </p:txBody>
      </p:sp>
      <p:sp>
        <p:nvSpPr>
          <p:cNvPr id="6" name="Slide Number Placeholder 5"/>
          <p:cNvSpPr>
            <a:spLocks noGrp="1"/>
          </p:cNvSpPr>
          <p:nvPr>
            <p:ph type="sldNum" sz="quarter" idx="12"/>
          </p:nvPr>
        </p:nvSpPr>
        <p:spPr/>
        <p:txBody>
          <a:bodyPr/>
          <a:lstStyle/>
          <a:p>
            <a:pPr>
              <a:defRPr/>
            </a:pPr>
            <a:fld id="{A8C384C2-85E0-4B77-8EE9-7F7D75B3C2C3}"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Kasatochi</a:t>
            </a:r>
            <a:r>
              <a:rPr lang="en-US" dirty="0" smtClean="0">
                <a:solidFill>
                  <a:srgbClr val="C00000"/>
                </a:solidFill>
              </a:rPr>
              <a:t>, NOAA 18 AVHRR, Channel 4, August 8, 2008</a:t>
            </a:r>
            <a:endParaRPr lang="en-US"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11/14/2008</a:t>
            </a:fld>
            <a:endParaRPr lang="en-US"/>
          </a:p>
        </p:txBody>
      </p:sp>
      <p:sp>
        <p:nvSpPr>
          <p:cNvPr id="4" name="Slide Number Placeholder 3"/>
          <p:cNvSpPr>
            <a:spLocks noGrp="1"/>
          </p:cNvSpPr>
          <p:nvPr>
            <p:ph type="sldNum" sz="quarter" idx="12"/>
          </p:nvPr>
        </p:nvSpPr>
        <p:spPr/>
        <p:txBody>
          <a:bodyPr/>
          <a:lstStyle/>
          <a:p>
            <a:pPr>
              <a:defRPr/>
            </a:pPr>
            <a:fld id="{4FCED614-1182-4E17-BC4A-803B6F8D5F02}" type="slidenum">
              <a:rPr lang="en-US" smtClean="0"/>
              <a:pPr>
                <a:defRPr/>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Split-window IR detection</a:t>
            </a:r>
          </a:p>
        </p:txBody>
      </p:sp>
      <p:sp>
        <p:nvSpPr>
          <p:cNvPr id="10246" name="Rectangle 3"/>
          <p:cNvSpPr>
            <a:spLocks noGrp="1" noChangeArrowheads="1"/>
          </p:cNvSpPr>
          <p:nvPr>
            <p:ph idx="1"/>
          </p:nvPr>
        </p:nvSpPr>
        <p:spPr>
          <a:xfrm>
            <a:off x="685800" y="1752600"/>
            <a:ext cx="7772400" cy="4343400"/>
          </a:xfrm>
        </p:spPr>
        <p:txBody>
          <a:bodyPr>
            <a:normAutofit fontScale="92500"/>
          </a:bodyPr>
          <a:lstStyle/>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Ash clouds can be detected by displaying the Brightness Temperature Difference (BTD), Ch 4 - Ch 5 (10.7 - 12 </a:t>
            </a:r>
            <a:r>
              <a:rPr lang="en-US" dirty="0" smtClean="0">
                <a:solidFill>
                  <a:schemeClr val="bg1"/>
                </a:solidFill>
                <a:latin typeface="Symbol" charset="2"/>
              </a:rPr>
              <a:t>m</a:t>
            </a:r>
            <a:r>
              <a:rPr lang="en-US" dirty="0" smtClean="0">
                <a:solidFill>
                  <a:schemeClr val="bg1"/>
                </a:solidFill>
              </a:rPr>
              <a:t>m) using AVHRR or GOES.</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BTD &gt; 0 almost everywhere, as Planck function falls off rapidly as wavelength (</a:t>
            </a:r>
            <a:r>
              <a:rPr lang="en-US" dirty="0" smtClean="0">
                <a:solidFill>
                  <a:schemeClr val="bg1"/>
                </a:solidFill>
                <a:latin typeface="Symbol" charset="2"/>
              </a:rPr>
              <a:t>l)</a:t>
            </a:r>
            <a:r>
              <a:rPr lang="en-US" dirty="0" smtClean="0">
                <a:solidFill>
                  <a:schemeClr val="bg1"/>
                </a:solidFill>
              </a:rPr>
              <a:t> increases.</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However, silica has a strong absorption line near 10.7 </a:t>
            </a:r>
            <a:r>
              <a:rPr lang="en-US" dirty="0" smtClean="0">
                <a:solidFill>
                  <a:schemeClr val="bg1"/>
                </a:solidFill>
                <a:latin typeface="Symbol" charset="2"/>
              </a:rPr>
              <a:t>m</a:t>
            </a:r>
            <a:r>
              <a:rPr lang="en-US" dirty="0" smtClean="0">
                <a:solidFill>
                  <a:schemeClr val="bg1"/>
                </a:solidFill>
              </a:rPr>
              <a:t>m, so BTD &lt; 0 in elevated ash or dust.</a:t>
            </a:r>
          </a:p>
          <a:p>
            <a:pPr marL="548640" indent="-411480" eaLnBrk="1" fontAlgn="auto" hangingPunct="1">
              <a:lnSpc>
                <a:spcPct val="90000"/>
              </a:lnSpc>
              <a:spcAft>
                <a:spcPts val="0"/>
              </a:spcAft>
              <a:buClr>
                <a:schemeClr val="tx1">
                  <a:shade val="95000"/>
                </a:schemeClr>
              </a:buClr>
              <a:buFont typeface="Wingdings 2"/>
              <a:buChar char=""/>
              <a:defRPr/>
            </a:pPr>
            <a:r>
              <a:rPr lang="en-US" dirty="0" smtClean="0">
                <a:solidFill>
                  <a:schemeClr val="bg1"/>
                </a:solidFill>
              </a:rPr>
              <a:t>IR signal obscured by thick water clouds, of course, and its absence does not guarantee air free of ash.</a:t>
            </a:r>
          </a:p>
        </p:txBody>
      </p:sp>
      <p:sp>
        <p:nvSpPr>
          <p:cNvPr id="10242" name="Date Placeholder 3"/>
          <p:cNvSpPr>
            <a:spLocks noGrp="1"/>
          </p:cNvSpPr>
          <p:nvPr>
            <p:ph type="dt" sz="quarter" idx="10"/>
          </p:nvPr>
        </p:nvSpPr>
        <p:spPr/>
        <p:txBody>
          <a:bodyPr/>
          <a:lstStyle/>
          <a:p>
            <a:pPr>
              <a:defRPr/>
            </a:pPr>
            <a:fld id="{353B518E-9EE8-416B-8B45-AEFE2D9C0154}" type="datetime1">
              <a:rPr lang="en-US"/>
              <a:pPr>
                <a:defRPr/>
              </a:pPr>
              <a:t>11/14/2008</a:t>
            </a:fld>
            <a:endParaRPr lang="en-US"/>
          </a:p>
        </p:txBody>
      </p:sp>
      <p:sp>
        <p:nvSpPr>
          <p:cNvPr id="10244" name="Slide Number Placeholder 5"/>
          <p:cNvSpPr>
            <a:spLocks noGrp="1"/>
          </p:cNvSpPr>
          <p:nvPr>
            <p:ph type="sldNum" sz="quarter" idx="12"/>
          </p:nvPr>
        </p:nvSpPr>
        <p:spPr/>
        <p:txBody>
          <a:bodyPr/>
          <a:lstStyle/>
          <a:p>
            <a:pPr>
              <a:defRPr/>
            </a:pPr>
            <a:fld id="{6553FD5F-944F-477C-8796-145EAC0E9EAC}" type="slidenum">
              <a:rPr lang="en-US"/>
              <a:pPr>
                <a:defRPr/>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NOAA 17 AVHRR Split Window, July 13, 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09B25414-80FA-4533-B6F6-A398FBC3D6D1}" type="slidenum">
              <a:rPr lang="en-US" smtClean="0"/>
              <a:pPr>
                <a:defRPr/>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eaLnBrk="1" hangingPunct="1">
              <a:defRPr/>
            </a:pPr>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38915" name="Content Placeholder 5" descr="Okmok OMI Composite July132008.jpg"/>
          <p:cNvPicPr>
            <a:picLocks noGrp="1" noChangeAspect="1"/>
          </p:cNvPicPr>
          <p:nvPr>
            <p:ph idx="1"/>
          </p:nvPr>
        </p:nvPicPr>
        <p:blipFill>
          <a:blip r:embed="rId3"/>
          <a:srcRect/>
          <a:stretch>
            <a:fillRect/>
          </a:stretch>
        </p:blipFill>
        <p:spPr>
          <a:xfrm>
            <a:off x="685800" y="1295400"/>
            <a:ext cx="7772400" cy="5181600"/>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11/14/2008</a:t>
            </a:fld>
            <a:endParaRPr lang="en-US"/>
          </a:p>
        </p:txBody>
      </p:sp>
      <p:sp>
        <p:nvSpPr>
          <p:cNvPr id="4" name="Slide Number Placeholder 3"/>
          <p:cNvSpPr>
            <a:spLocks noGrp="1"/>
          </p:cNvSpPr>
          <p:nvPr>
            <p:ph type="sldNum" sz="quarter" idx="12"/>
          </p:nvPr>
        </p:nvSpPr>
        <p:spPr/>
        <p:txBody>
          <a:bodyPr/>
          <a:lstStyle/>
          <a:p>
            <a:pPr>
              <a:defRPr/>
            </a:pPr>
            <a:fld id="{83CA31AE-AC69-4B4A-863C-43F6DB2DA2D6}" type="slidenum">
              <a:rPr lang="en-US" smtClean="0"/>
              <a:pPr>
                <a:defRPr/>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pPr eaLnBrk="1" hangingPunct="1">
              <a:defRPr/>
            </a:pPr>
            <a:r>
              <a:rPr lang="en-US" sz="3600" dirty="0" smtClean="0">
                <a:solidFill>
                  <a:srgbClr val="C00000"/>
                </a:solidFill>
              </a:rPr>
              <a:t>Composite of Sulfur Dioxide from OMI</a:t>
            </a:r>
            <a:endParaRPr lang="en-US" sz="3600" dirty="0">
              <a:solidFill>
                <a:srgbClr val="C00000"/>
              </a:solidFill>
            </a:endParaRPr>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11/14/2008</a:t>
            </a:fld>
            <a:endParaRPr lang="en-US"/>
          </a:p>
        </p:txBody>
      </p:sp>
      <p:sp>
        <p:nvSpPr>
          <p:cNvPr id="4" name="Slide Number Placeholder 3"/>
          <p:cNvSpPr>
            <a:spLocks noGrp="1"/>
          </p:cNvSpPr>
          <p:nvPr>
            <p:ph type="sldNum" sz="quarter" idx="12"/>
          </p:nvPr>
        </p:nvSpPr>
        <p:spPr/>
        <p:txBody>
          <a:bodyPr/>
          <a:lstStyle/>
          <a:p>
            <a:pPr>
              <a:defRPr/>
            </a:pPr>
            <a:fld id="{CF6158C8-CF3D-42BB-AD59-FF0EED67DE22}" type="slidenum">
              <a:rPr lang="en-US" smtClean="0"/>
              <a:pPr>
                <a:defRPr/>
              </a:pPr>
              <a:t>37</a:t>
            </a:fld>
            <a:endParaRPr lang="en-US"/>
          </a:p>
        </p:txBody>
      </p:sp>
      <p:pic>
        <p:nvPicPr>
          <p:cNvPr id="39941" name="Picture 2"/>
          <p:cNvPicPr>
            <a:picLocks noChangeAspect="1" noChangeArrowheads="1"/>
          </p:cNvPicPr>
          <p:nvPr/>
        </p:nvPicPr>
        <p:blipFill>
          <a:blip r:embed="rId2"/>
          <a:srcRect/>
          <a:stretch>
            <a:fillRect/>
          </a:stretch>
        </p:blipFill>
        <p:spPr bwMode="auto">
          <a:xfrm>
            <a:off x="990600" y="1066800"/>
            <a:ext cx="7239000" cy="4191000"/>
          </a:xfrm>
          <a:prstGeom prst="rect">
            <a:avLst/>
          </a:prstGeom>
          <a:noFill/>
          <a:ln w="9525">
            <a:noFill/>
            <a:miter lim="800000"/>
            <a:headEnd/>
            <a:tailEnd/>
          </a:ln>
        </p:spPr>
      </p:pic>
      <p:sp>
        <p:nvSpPr>
          <p:cNvPr id="39942" name="Rectangle 5"/>
          <p:cNvSpPr>
            <a:spLocks noChangeArrowheads="1"/>
          </p:cNvSpPr>
          <p:nvPr/>
        </p:nvSpPr>
        <p:spPr bwMode="auto">
          <a:xfrm>
            <a:off x="990600" y="5257800"/>
            <a:ext cx="7239000" cy="1600200"/>
          </a:xfrm>
          <a:prstGeom prst="rect">
            <a:avLst/>
          </a:prstGeom>
          <a:noFill/>
          <a:ln w="9525">
            <a:noFill/>
            <a:miter lim="800000"/>
            <a:headEnd/>
            <a:tailEnd/>
          </a:ln>
        </p:spPr>
        <p:txBody>
          <a:bodyPr>
            <a:spAutoFit/>
          </a:bodyPr>
          <a:lstStyle/>
          <a:p>
            <a:r>
              <a:rPr lang="en-US" sz="1400"/>
              <a:t>Composite OMI satellite image from August 12 showing the sulfur dioxide cloud from the August 7 eruption of Kasatochi volcano. This cloud is at a range of altitudes from 30,000 to 40,000 ft. The various colors represent the amount of gas in the atmosphere with dark orange being the highest and dark blue the lowest.   </a:t>
            </a:r>
          </a:p>
          <a:p>
            <a:endParaRPr lang="en-US" sz="1200"/>
          </a:p>
          <a:p>
            <a:r>
              <a:rPr lang="en-US" sz="1000" i="1"/>
              <a:t>       Picture Date: August 12, 2008   </a:t>
            </a:r>
            <a:br>
              <a:rPr lang="en-US" sz="1000" i="1"/>
            </a:br>
            <a:r>
              <a:rPr lang="en-US" sz="1000" i="1"/>
              <a:t>       Image Creator: Schneider, Dave</a:t>
            </a:r>
            <a:br>
              <a:rPr lang="en-US" sz="1000" i="1"/>
            </a:br>
            <a:r>
              <a:rPr lang="en-US" sz="1000" i="1"/>
              <a:t>       Image courtesy of AVO/USGS.  Data provided by the OMI near-real-time project funded by NASA.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fontScale="90000"/>
          </a:bodyPr>
          <a:lstStyle/>
          <a:p>
            <a:pPr eaLnBrk="1" hangingPunct="1">
              <a:defRPr/>
            </a:pPr>
            <a:r>
              <a:rPr lang="en-US" dirty="0" smtClean="0">
                <a:solidFill>
                  <a:srgbClr val="C00000"/>
                </a:solidFill>
              </a:rPr>
              <a:t>Aircraft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pPr>
                <a:defRPr/>
              </a:pPr>
              <a:t>38</a:t>
            </a:fld>
            <a:endParaRPr lang="en-US"/>
          </a:p>
        </p:txBody>
      </p:sp>
      <p:pic>
        <p:nvPicPr>
          <p:cNvPr id="40965" name="Picture 2"/>
          <p:cNvPicPr>
            <a:picLocks noGrp="1" noChangeAspect="1" noChangeArrowheads="1"/>
          </p:cNvPicPr>
          <p:nvPr>
            <p:ph idx="1"/>
          </p:nvPr>
        </p:nvPicPr>
        <p:blipFill>
          <a:blip r:embed="rId3"/>
          <a:srcRect/>
          <a:stretch>
            <a:fillRect/>
          </a:stretch>
        </p:blipFill>
        <p:spPr>
          <a:xfrm>
            <a:off x="457200" y="914400"/>
            <a:ext cx="8305800" cy="5394325"/>
          </a:xfrm>
        </p:spPr>
      </p:pic>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hangingPunct="0"/>
            <a:r>
              <a:rPr lang="en-US" sz="1000"/>
              <a:t>Photo: Courtesy Burke Mees and Alaska Airlines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pPr eaLnBrk="1" hangingPunct="1">
              <a:defRPr/>
            </a:pPr>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87274AEA-C751-4193-97D3-E21F20F80975}" type="slidenum">
              <a:rPr lang="en-US" smtClean="0"/>
              <a:pPr>
                <a:defRPr/>
              </a:pPr>
              <a:t>39</a:t>
            </a:fld>
            <a:endParaRPr lang="en-US"/>
          </a:p>
        </p:txBody>
      </p:sp>
      <p:pic>
        <p:nvPicPr>
          <p:cNvPr id="41989" name="Picture 2"/>
          <p:cNvPicPr>
            <a:picLocks noGrp="1" noChangeAspect="1" noChangeArrowheads="1"/>
          </p:cNvPicPr>
          <p:nvPr>
            <p:ph idx="1"/>
          </p:nvPr>
        </p:nvPicPr>
        <p:blipFill>
          <a:blip r:embed="rId3"/>
          <a:srcRect/>
          <a:stretch>
            <a:fillRect/>
          </a:stretch>
        </p:blipFill>
        <p:spPr>
          <a:xfrm>
            <a:off x="533400" y="1219200"/>
            <a:ext cx="8077200" cy="5089525"/>
          </a:xfrm>
        </p:spPr>
      </p:pic>
      <p:sp>
        <p:nvSpPr>
          <p:cNvPr id="41990" name="TextBox 6"/>
          <p:cNvSpPr txBox="1">
            <a:spLocks noChangeArrowheads="1"/>
          </p:cNvSpPr>
          <p:nvPr/>
        </p:nvSpPr>
        <p:spPr bwMode="auto">
          <a:xfrm>
            <a:off x="5715000" y="6324600"/>
            <a:ext cx="2970213" cy="246063"/>
          </a:xfrm>
          <a:prstGeom prst="rect">
            <a:avLst/>
          </a:prstGeom>
          <a:noFill/>
          <a:ln w="9525">
            <a:noFill/>
            <a:miter lim="800000"/>
            <a:headEnd/>
            <a:tailEnd/>
          </a:ln>
        </p:spPr>
        <p:txBody>
          <a:bodyPr wrap="none">
            <a:spAutoFit/>
          </a:bodyPr>
          <a:lstStyle/>
          <a:p>
            <a:pPr eaLnBrk="0" hangingPunct="0"/>
            <a:r>
              <a:rPr lang="en-US" sz="1000"/>
              <a:t>Photo:  Courtesy of Jessica Larsen, AVO/UAF-GI</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C00000"/>
                </a:solidFill>
              </a:rPr>
              <a:t>Volcanic Ash: What is it?</a:t>
            </a:r>
            <a:endParaRPr lang="en-US" dirty="0">
              <a:solidFill>
                <a:srgbClr val="C00000"/>
              </a:solidFill>
            </a:endParaRPr>
          </a:p>
        </p:txBody>
      </p:sp>
      <p:sp>
        <p:nvSpPr>
          <p:cNvPr id="6147" name="Content Placeholder 2"/>
          <p:cNvSpPr>
            <a:spLocks noGrp="1"/>
          </p:cNvSpPr>
          <p:nvPr>
            <p:ph idx="1"/>
          </p:nvPr>
        </p:nvSpPr>
        <p:spPr/>
        <p:txBody>
          <a:bodyPr/>
          <a:lstStyle/>
          <a:p>
            <a:pPr eaLnBrk="1" hangingPunct="1"/>
            <a:r>
              <a:rPr lang="en-US" smtClean="0">
                <a:solidFill>
                  <a:schemeClr val="bg1"/>
                </a:solidFill>
              </a:rPr>
              <a:t>Small rough pieces of volcanic glass, rock, or minerals ranging from 0.001 to 2.00 millimeters in size. </a:t>
            </a:r>
          </a:p>
          <a:p>
            <a:pPr eaLnBrk="1" hangingPunct="1"/>
            <a:r>
              <a:rPr lang="en-US" smtClean="0">
                <a:solidFill>
                  <a:schemeClr val="bg1"/>
                </a:solidFill>
              </a:rPr>
              <a:t>Composed largely of Silica (SiO2) or other minerals rich in silica.</a:t>
            </a:r>
          </a:p>
          <a:p>
            <a:pPr eaLnBrk="1" hangingPunct="1"/>
            <a:r>
              <a:rPr lang="en-US" smtClean="0">
                <a:solidFill>
                  <a:schemeClr val="bg1"/>
                </a:solidFill>
              </a:rPr>
              <a:t>Volcanic ash is not formed during a combustion process, but as a result of a “explosive process.”</a:t>
            </a:r>
          </a:p>
          <a:p>
            <a:pPr eaLnBrk="1" hangingPunct="1"/>
            <a:r>
              <a:rPr lang="en-US"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11/14/2008</a:t>
            </a:fld>
            <a:endParaRPr lang="en-US"/>
          </a:p>
        </p:txBody>
      </p:sp>
      <p:sp>
        <p:nvSpPr>
          <p:cNvPr id="5" name="Slide Number Placeholder 4"/>
          <p:cNvSpPr>
            <a:spLocks noGrp="1"/>
          </p:cNvSpPr>
          <p:nvPr>
            <p:ph type="sldNum" sz="quarter" idx="12"/>
          </p:nvPr>
        </p:nvSpPr>
        <p:spPr/>
        <p:txBody>
          <a:bodyPr/>
          <a:lstStyle/>
          <a:p>
            <a:pPr>
              <a:defRPr/>
            </a:pPr>
            <a:fld id="{26DDBAB6-42F0-4343-AA32-CA0F3061AABF}" type="slidenum">
              <a:rPr lang="en-US"/>
              <a:pPr>
                <a:defRPr/>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639762"/>
          </a:xfrm>
        </p:spPr>
        <p:txBody>
          <a:bodyPr/>
          <a:lstStyle/>
          <a:p>
            <a:pPr eaLnBrk="1" hangingPunct="1">
              <a:defRPr/>
            </a:pPr>
            <a:r>
              <a:rPr lang="en-US" sz="3200" dirty="0" smtClean="0">
                <a:solidFill>
                  <a:srgbClr val="C00000"/>
                </a:solidFill>
              </a:rPr>
              <a:t>Radar </a:t>
            </a:r>
            <a:r>
              <a:rPr lang="en-US" sz="3200" dirty="0" err="1" smtClean="0">
                <a:solidFill>
                  <a:srgbClr val="C00000"/>
                </a:solidFill>
              </a:rPr>
              <a:t>Obs</a:t>
            </a:r>
            <a:r>
              <a:rPr lang="en-US" sz="3200" dirty="0" smtClean="0">
                <a:solidFill>
                  <a:srgbClr val="C00000"/>
                </a:solidFill>
              </a:rPr>
              <a:t> Augustine 01/13/2006</a:t>
            </a:r>
            <a:endParaRPr lang="en-US" sz="3200" dirty="0">
              <a:solidFill>
                <a:srgbClr val="C00000"/>
              </a:solidFill>
            </a:endParaRPr>
          </a:p>
        </p:txBody>
      </p:sp>
      <p:pic>
        <p:nvPicPr>
          <p:cNvPr id="43011" name="Picture 3"/>
          <p:cNvPicPr>
            <a:picLocks noGrp="1" noChangeAspect="1" noChangeArrowheads="1"/>
          </p:cNvPicPr>
          <p:nvPr>
            <p:ph idx="1"/>
          </p:nvPr>
        </p:nvPicPr>
        <p:blipFill>
          <a:blip r:embed="rId3"/>
          <a:srcRect/>
          <a:stretch>
            <a:fillRect/>
          </a:stretch>
        </p:blipFill>
        <p:spPr>
          <a:xfrm>
            <a:off x="914400" y="685800"/>
            <a:ext cx="7315200" cy="57912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C189EC69-BDE5-433A-BB76-B3F7FA29C0C5}" type="slidenum">
              <a:rPr lang="en-US" smtClean="0"/>
              <a:pPr>
                <a:defRPr/>
              </a:pPr>
              <a:t>40</a:t>
            </a:fld>
            <a:endParaRPr lang="en-US"/>
          </a:p>
        </p:txBody>
      </p:sp>
      <p:sp>
        <p:nvSpPr>
          <p:cNvPr id="43014" name="TextBox 10"/>
          <p:cNvSpPr txBox="1">
            <a:spLocks noChangeArrowheads="1"/>
          </p:cNvSpPr>
          <p:nvPr/>
        </p:nvSpPr>
        <p:spPr bwMode="auto">
          <a:xfrm>
            <a:off x="1905000" y="6553200"/>
            <a:ext cx="6886575" cy="400050"/>
          </a:xfrm>
          <a:prstGeom prst="rect">
            <a:avLst/>
          </a:prstGeom>
          <a:noFill/>
          <a:ln w="9525">
            <a:noFill/>
            <a:miter lim="800000"/>
            <a:headEnd/>
            <a:tailEnd/>
          </a:ln>
        </p:spPr>
        <p:txBody>
          <a:bodyPr>
            <a:spAutoFit/>
          </a:bodyPr>
          <a:lstStyle/>
          <a:p>
            <a:pPr eaLnBrk="0" hangingPunct="0"/>
            <a:r>
              <a:rPr lang="en-US" sz="1000"/>
              <a:t>From </a:t>
            </a:r>
            <a:r>
              <a:rPr lang="en-US" sz="1000" i="1"/>
              <a:t>WSR-88D OBSERVATIONS OF VOLCANIC ASH, </a:t>
            </a:r>
            <a:r>
              <a:rPr lang="en-US" sz="1000"/>
              <a:t>Jefferson Wood,  Carven Scott , and David Schneider</a:t>
            </a:r>
          </a:p>
          <a:p>
            <a:pPr eaLnBrk="0" hangingPunct="0"/>
            <a:endParaRPr lang="en-US" sz="1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smtClean="0">
                <a:solidFill>
                  <a:schemeClr val="bg1"/>
                </a:solidFill>
              </a:rPr>
              <a:t>No technique by itself works for all cases.</a:t>
            </a:r>
          </a:p>
          <a:p>
            <a:pPr eaLnBrk="1" hangingPunct="1"/>
            <a:r>
              <a:rPr lang="en-US" smtClean="0">
                <a:solidFill>
                  <a:schemeClr val="bg1"/>
                </a:solidFill>
              </a:rPr>
              <a:t>Techniques should be combined to get the best overall ash cloud detection.</a:t>
            </a:r>
          </a:p>
          <a:p>
            <a:pPr eaLnBrk="1" hangingPunct="1"/>
            <a:r>
              <a:rPr lang="en-US" smtClean="0">
                <a:solidFill>
                  <a:schemeClr val="bg1"/>
                </a:solidFill>
              </a:rPr>
              <a:t>Inherent limitations that will be hard to break: </a:t>
            </a:r>
          </a:p>
          <a:p>
            <a:pPr lvl="1" eaLnBrk="1" hangingPunct="1"/>
            <a:r>
              <a:rPr lang="en-US" sz="2800" smtClean="0">
                <a:solidFill>
                  <a:schemeClr val="bg1"/>
                </a:solidFill>
              </a:rPr>
              <a:t>complete obstruction by meteorological cloud</a:t>
            </a:r>
          </a:p>
          <a:p>
            <a:pPr lvl="1" eaLnBrk="1" hangingPunct="1"/>
            <a:r>
              <a:rPr lang="en-US" sz="2800" smtClean="0">
                <a:solidFill>
                  <a:schemeClr val="bg1"/>
                </a:solidFill>
              </a:rPr>
              <a:t>very low ash content plumes (optically thin) </a:t>
            </a:r>
          </a:p>
          <a:p>
            <a:pPr lvl="1" eaLnBrk="1" hangingPunct="1"/>
            <a:r>
              <a:rPr lang="en-US" sz="2800" smtClean="0">
                <a:solidFill>
                  <a:schemeClr val="bg1"/>
                </a:solidFill>
              </a:rPr>
              <a:t>very small-scale  ash plumes relative to pixel size</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pPr>
                <a:defRPr/>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normAutofit fontScale="90000"/>
          </a:bodyPr>
          <a:lstStyle/>
          <a:p>
            <a:pPr eaLnBrk="1" hangingPunct="1">
              <a:defRPr/>
            </a:pPr>
            <a:r>
              <a:rPr lang="en-US" dirty="0" smtClean="0">
                <a:solidFill>
                  <a:srgbClr val="C00000"/>
                </a:solidFill>
              </a:rPr>
              <a:t>Modeling Volcanic Ash/Gas Movement and Concentration</a:t>
            </a:r>
            <a:endParaRPr lang="en-US" dirty="0">
              <a:solidFill>
                <a:srgbClr val="C00000"/>
              </a:solidFill>
            </a:endParaRPr>
          </a:p>
        </p:txBody>
      </p:sp>
      <p:pic>
        <p:nvPicPr>
          <p:cNvPr id="8" name="Content Placeholder 7" descr="Hysplit Model Trajectories.JPG"/>
          <p:cNvPicPr>
            <a:picLocks noGrp="1" noChangeAspect="1"/>
          </p:cNvPicPr>
          <p:nvPr>
            <p:ph idx="1"/>
          </p:nvPr>
        </p:nvPicPr>
        <p:blipFill>
          <a:blip r:embed="rId3"/>
          <a:stretch>
            <a:fillRect/>
          </a:stretch>
        </p:blipFill>
        <p:spPr>
          <a:xfrm>
            <a:off x="1219200" y="1219200"/>
            <a:ext cx="6629400" cy="52578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3BA30A68-235C-4335-B11F-F31F09B9DAA4}" type="slidenum">
              <a:rPr lang="en-US" smtClean="0"/>
              <a:pPr>
                <a:defRPr/>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Model Forecasts</a:t>
            </a:r>
            <a:endParaRPr lang="en-US" dirty="0">
              <a:solidFill>
                <a:srgbClr val="C00000"/>
              </a:solidFill>
            </a:endParaRPr>
          </a:p>
        </p:txBody>
      </p:sp>
      <p:sp>
        <p:nvSpPr>
          <p:cNvPr id="46083" name="Content Placeholder 2"/>
          <p:cNvSpPr>
            <a:spLocks noGrp="1"/>
          </p:cNvSpPr>
          <p:nvPr>
            <p:ph idx="1"/>
          </p:nvPr>
        </p:nvSpPr>
        <p:spPr/>
        <p:txBody>
          <a:bodyPr/>
          <a:lstStyle/>
          <a:p>
            <a:pPr eaLnBrk="1" hangingPunct="1"/>
            <a:r>
              <a:rPr lang="en-US" sz="2400" smtClean="0">
                <a:solidFill>
                  <a:schemeClr val="bg1"/>
                </a:solidFill>
              </a:rPr>
              <a:t>There are two primary models used to forecast ash dispersion today:</a:t>
            </a:r>
          </a:p>
          <a:p>
            <a:pPr eaLnBrk="1" hangingPunct="1"/>
            <a:r>
              <a:rPr lang="en-US" sz="2400" smtClean="0">
                <a:solidFill>
                  <a:schemeClr val="bg1"/>
                </a:solidFill>
              </a:rPr>
              <a:t>1. The PUFF model:  a volcanic ash dispersion model originally developed at the Geophysical Institute, University of Alaska Fairbanks by Dr. Hiroshi Tanaka for predicting the movement of eruption clouds (spurred on by the eruption of Mt. Redoubt in 1989). </a:t>
            </a:r>
          </a:p>
          <a:p>
            <a:pPr eaLnBrk="1" hangingPunct="1"/>
            <a:r>
              <a:rPr lang="en-US" sz="2400" smtClean="0">
                <a:solidFill>
                  <a:schemeClr val="bg1"/>
                </a:solidFill>
              </a:rPr>
              <a:t>2. HYSPLIT:  A hybrid particle dispersion model, the result of a joint effort between NOAA and Australia's Bureau of Meteorology, dating back to around 1980.   The current version is in its 4</a:t>
            </a:r>
            <a:r>
              <a:rPr lang="en-US" sz="2400" baseline="30000" smtClean="0">
                <a:solidFill>
                  <a:schemeClr val="bg1"/>
                </a:solidFill>
              </a:rPr>
              <a:t>th</a:t>
            </a:r>
            <a:r>
              <a:rPr lang="en-US" sz="2400" smtClean="0">
                <a:solidFill>
                  <a:schemeClr val="bg1"/>
                </a:solidFill>
              </a:rPr>
              <a:t> major iteration  and many updates are planned for the future.</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57F21C96-186D-42C9-BD02-5CFC65B2169B}" type="slidenum">
              <a:rPr lang="en-US" smtClean="0"/>
              <a:pPr>
                <a:defRPr/>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solidFill>
                  <a:srgbClr val="C00000"/>
                </a:solidFill>
              </a:rPr>
              <a:t>Characteristics of the PUFF Model</a:t>
            </a:r>
          </a:p>
        </p:txBody>
      </p:sp>
      <p:sp>
        <p:nvSpPr>
          <p:cNvPr id="47107" name="Rectangle 3"/>
          <p:cNvSpPr>
            <a:spLocks noGrp="1" noChangeArrowheads="1"/>
          </p:cNvSpPr>
          <p:nvPr>
            <p:ph idx="1"/>
          </p:nvPr>
        </p:nvSpPr>
        <p:spPr/>
        <p:txBody>
          <a:bodyPr/>
          <a:lstStyle/>
          <a:p>
            <a:pPr eaLnBrk="1" hangingPunct="1"/>
            <a:r>
              <a:rPr lang="en-US" sz="2000" smtClean="0">
                <a:solidFill>
                  <a:schemeClr val="bg1"/>
                </a:solidFill>
              </a:rPr>
              <a:t>The PUFF model is a Lagrangian trajectory volcanic ash tracking model developed to simulate the movement of airborne ash in near real-time following a volcanic eruption. *</a:t>
            </a:r>
          </a:p>
          <a:p>
            <a:pPr eaLnBrk="1" hangingPunct="1"/>
            <a:r>
              <a:rPr lang="en-US" sz="2000" smtClean="0">
                <a:solidFill>
                  <a:schemeClr val="bg1"/>
                </a:solidFill>
              </a:rPr>
              <a:t>The model tracks particles through a Lagrangian formulation of advection, fallout and turbulent diffusion. The ash source is simulated by releasing ash puffs at regular intervals.</a:t>
            </a:r>
          </a:p>
          <a:p>
            <a:pPr eaLnBrk="1" hangingPunct="1"/>
            <a:r>
              <a:rPr lang="en-US" sz="2000" smtClean="0">
                <a:solidFill>
                  <a:schemeClr val="bg1"/>
                </a:solidFill>
              </a:rPr>
              <a:t>Each puff contains the appropriate fraction of the ash mass and is advected according to the trajectory of its center position.</a:t>
            </a:r>
          </a:p>
          <a:p>
            <a:pPr eaLnBrk="1" hangingPunct="1"/>
            <a:r>
              <a:rPr lang="en-US" sz="2000" smtClean="0">
                <a:solidFill>
                  <a:schemeClr val="bg1"/>
                </a:solidFill>
              </a:rPr>
              <a:t>The size of the “puff” in three dimensions expands in time to account for the dispersive nature of a dynamic atmosphere.</a:t>
            </a:r>
          </a:p>
          <a:p>
            <a:pPr eaLnBrk="1" hangingPunct="1"/>
            <a:r>
              <a:rPr lang="en-US" sz="2000" smtClean="0">
                <a:solidFill>
                  <a:schemeClr val="bg1"/>
                </a:solidFill>
              </a:rPr>
              <a:t>Concentrations are calculated at specific points on a grid by assuming that the concentrations within the puff have a defined spatial distribution (Eulerian).</a:t>
            </a:r>
          </a:p>
          <a:p>
            <a:pPr eaLnBrk="1" hangingPunct="1"/>
            <a:endParaRPr lang="en-US" sz="2000" smtClean="0"/>
          </a:p>
        </p:txBody>
      </p:sp>
      <p:sp>
        <p:nvSpPr>
          <p:cNvPr id="15362" name="Date Placeholder 3"/>
          <p:cNvSpPr>
            <a:spLocks noGrp="1"/>
          </p:cNvSpPr>
          <p:nvPr>
            <p:ph type="dt" sz="quarter" idx="10"/>
          </p:nvPr>
        </p:nvSpPr>
        <p:spPr>
          <a:xfrm>
            <a:off x="457200" y="6324600"/>
            <a:ext cx="7391400" cy="457200"/>
          </a:xfrm>
        </p:spPr>
        <p:txBody>
          <a:bodyPr/>
          <a:lstStyle/>
          <a:p>
            <a:pPr>
              <a:defRPr/>
            </a:pPr>
            <a:r>
              <a:rPr lang="en-US" dirty="0" smtClean="0"/>
              <a:t>*Searcy, C., Dean, K., Stringer, W., 1998, PUFF: A </a:t>
            </a:r>
            <a:r>
              <a:rPr lang="en-US" dirty="0" err="1" smtClean="0"/>
              <a:t>Lagrangian</a:t>
            </a:r>
            <a:r>
              <a:rPr lang="en-US" dirty="0" smtClean="0"/>
              <a:t> Trajectory Volcanic Ash Tracking Model, Journal of </a:t>
            </a:r>
            <a:r>
              <a:rPr lang="en-US" dirty="0" err="1" smtClean="0"/>
              <a:t>Volcanology</a:t>
            </a:r>
            <a:r>
              <a:rPr lang="en-US" dirty="0" smtClean="0"/>
              <a:t> and Geothermal Research (80) 1-16 </a:t>
            </a:r>
            <a:endParaRPr lang="en-US" dirty="0"/>
          </a:p>
        </p:txBody>
      </p:sp>
      <p:sp>
        <p:nvSpPr>
          <p:cNvPr id="15364" name="Slide Number Placeholder 5"/>
          <p:cNvSpPr>
            <a:spLocks noGrp="1"/>
          </p:cNvSpPr>
          <p:nvPr>
            <p:ph type="sldNum" sz="quarter" idx="12"/>
          </p:nvPr>
        </p:nvSpPr>
        <p:spPr/>
        <p:txBody>
          <a:bodyPr/>
          <a:lstStyle/>
          <a:p>
            <a:pPr>
              <a:defRPr/>
            </a:pPr>
            <a:fld id="{A02A7BF6-8059-4BFD-8E3B-893A31856E7B}" type="slidenum">
              <a:rPr lang="en-US"/>
              <a:pPr>
                <a:defRPr/>
              </a:pPr>
              <a:t>44</a:t>
            </a:fld>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pPr eaLnBrk="1" hangingPunct="1">
              <a:defRPr/>
            </a:pPr>
            <a:r>
              <a:rPr lang="en-US" dirty="0" smtClean="0">
                <a:solidFill>
                  <a:srgbClr val="C00000"/>
                </a:solidFill>
              </a:rPr>
              <a:t>Example of the PUFF Model</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DA95F9F7-E78A-4B05-9732-510ABB782CCA}" type="slidenum">
              <a:rPr lang="en-US" smtClean="0"/>
              <a:pPr>
                <a:defRPr/>
              </a:pPr>
              <a:t>45</a:t>
            </a:fld>
            <a:endParaRPr lang="en-US"/>
          </a:p>
        </p:txBody>
      </p:sp>
      <p:pic>
        <p:nvPicPr>
          <p:cNvPr id="48133" name="Content Placeholder 7" descr="08.255.1200_ash.png"/>
          <p:cNvPicPr>
            <a:picLocks noGrp="1" noChangeAspect="1"/>
          </p:cNvPicPr>
          <p:nvPr>
            <p:ph idx="1"/>
          </p:nvPr>
        </p:nvPicPr>
        <p:blipFill>
          <a:blip r:embed="rId3"/>
          <a:srcRect/>
          <a:stretch>
            <a:fillRect/>
          </a:stretch>
        </p:blipFill>
        <p:spPr>
          <a:xfrm>
            <a:off x="609600" y="1143000"/>
            <a:ext cx="7848600" cy="518160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eaLnBrk="1" hangingPunct="1">
              <a:defRPr/>
            </a:pPr>
            <a:r>
              <a:rPr lang="en-US" dirty="0" smtClean="0">
                <a:solidFill>
                  <a:srgbClr val="C00000"/>
                </a:solidFill>
              </a:rPr>
              <a:t>Characteristics of the HYSPLIT Model</a:t>
            </a:r>
            <a:endParaRPr lang="en-US" dirty="0">
              <a:solidFill>
                <a:srgbClr val="C00000"/>
              </a:solidFill>
            </a:endParaRPr>
          </a:p>
        </p:txBody>
      </p:sp>
      <p:sp>
        <p:nvSpPr>
          <p:cNvPr id="49155" name="Content Placeholder 2"/>
          <p:cNvSpPr>
            <a:spLocks noGrp="1"/>
          </p:cNvSpPr>
          <p:nvPr>
            <p:ph idx="1"/>
          </p:nvPr>
        </p:nvSpPr>
        <p:spPr>
          <a:xfrm>
            <a:off x="457200" y="1371600"/>
            <a:ext cx="8229600" cy="4937125"/>
          </a:xfrm>
        </p:spPr>
        <p:txBody>
          <a:bodyPr/>
          <a:lstStyle/>
          <a:p>
            <a:pPr eaLnBrk="1" hangingPunct="1"/>
            <a:r>
              <a:rPr lang="en-US" sz="2400" smtClean="0">
                <a:solidFill>
                  <a:schemeClr val="bg1"/>
                </a:solidFill>
              </a:rPr>
              <a:t>HYSPLIT stands for “Hybrid Single-Particle Lagrangian Integrated Trajectory.” </a:t>
            </a:r>
          </a:p>
          <a:p>
            <a:pPr eaLnBrk="1" hangingPunct="1"/>
            <a:r>
              <a:rPr lang="en-US" sz="2400" smtClean="0">
                <a:solidFill>
                  <a:schemeClr val="bg1"/>
                </a:solidFill>
              </a:rPr>
              <a:t>HYSPLIT is a mix between Eulerian and Lagrangian approaches with advection and diffusion represented in a Lagrangian framework but concentrations of ash</a:t>
            </a:r>
          </a:p>
          <a:p>
            <a:pPr eaLnBrk="1" hangingPunct="1">
              <a:buFont typeface="Wingdings 2" pitchFamily="18" charset="2"/>
              <a:buNone/>
            </a:pPr>
            <a:r>
              <a:rPr lang="en-US" sz="2400" smtClean="0">
                <a:solidFill>
                  <a:schemeClr val="bg1"/>
                </a:solidFill>
              </a:rPr>
              <a:t>     calculated on a fixed grid.</a:t>
            </a:r>
          </a:p>
          <a:p>
            <a:pPr eaLnBrk="1" hangingPunct="1"/>
            <a:r>
              <a:rPr lang="en-US" sz="2400" smtClean="0">
                <a:solidFill>
                  <a:schemeClr val="bg1"/>
                </a:solidFill>
              </a:rPr>
              <a:t>The transport and dispersion of the ash cloud is calculated through the release of a single puff, whereas the PUFF model releases puffs continually.</a:t>
            </a:r>
          </a:p>
          <a:p>
            <a:pPr eaLnBrk="1" hangingPunct="1"/>
            <a:r>
              <a:rPr lang="en-US" sz="2400" smtClean="0">
                <a:solidFill>
                  <a:schemeClr val="bg1"/>
                </a:solidFill>
              </a:rPr>
              <a:t>On January 25, 2005, NOAA NCEP began running HYSPLIT instead of VAFTAD for volcanic ash dispersion modeling. </a:t>
            </a:r>
          </a:p>
          <a:p>
            <a:pPr eaLnBrk="1" hangingPunct="1"/>
            <a:endParaRPr lang="en-US" smtClean="0"/>
          </a:p>
          <a:p>
            <a:pPr eaLnBrk="1" hangingPunct="1"/>
            <a:r>
              <a:rPr lang="en-US" smtClean="0"/>
              <a:t> </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B068B297-A9A8-45BD-85A3-04C93391051F}" type="slidenum">
              <a:rPr lang="en-US" smtClean="0"/>
              <a:pPr>
                <a:defRPr/>
              </a:pPr>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0"/>
            <a:ext cx="3048000" cy="2057400"/>
          </a:xfrm>
        </p:spPr>
        <p:txBody>
          <a:bodyPr>
            <a:normAutofit fontScale="90000"/>
          </a:bodyPr>
          <a:lstStyle/>
          <a:p>
            <a:pPr eaLnBrk="1" hangingPunct="1">
              <a:defRPr/>
            </a:pPr>
            <a:r>
              <a:rPr lang="en-US" sz="3200" dirty="0" smtClean="0">
                <a:solidFill>
                  <a:srgbClr val="C00000"/>
                </a:solidFill>
              </a:rPr>
              <a:t>Example of forward trajectories from the HYSPLIT Model</a:t>
            </a:r>
            <a:endParaRPr lang="en-US" sz="3200" dirty="0">
              <a:solidFill>
                <a:srgbClr val="C00000"/>
              </a:solidFill>
            </a:endParaRPr>
          </a:p>
        </p:txBody>
      </p:sp>
      <p:pic>
        <p:nvPicPr>
          <p:cNvPr id="50179" name="Content Placeholder 14" descr="volc3_GFS_006.gif"/>
          <p:cNvPicPr>
            <a:picLocks noGrp="1" noChangeAspect="1"/>
          </p:cNvPicPr>
          <p:nvPr>
            <p:ph idx="1"/>
          </p:nvPr>
        </p:nvPicPr>
        <p:blipFill>
          <a:blip r:embed="rId3"/>
          <a:srcRect/>
          <a:stretch>
            <a:fillRect/>
          </a:stretch>
        </p:blipFill>
        <p:spPr>
          <a:xfrm>
            <a:off x="3352800" y="304800"/>
            <a:ext cx="5181600" cy="60960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602D3156-2114-46F9-A5CA-854B96E2D7CC}" type="slidenum">
              <a:rPr lang="en-US" smtClean="0"/>
              <a:pPr>
                <a:defRPr/>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pic>
        <p:nvPicPr>
          <p:cNvPr id="51203" name="Content Placeholder 8" descr="2338_volc00cropped.gif"/>
          <p:cNvPicPr>
            <a:picLocks noGrp="1" noChangeAspect="1"/>
          </p:cNvPicPr>
          <p:nvPr>
            <p:ph sz="half" idx="1"/>
          </p:nvPr>
        </p:nvPicPr>
        <p:blipFill>
          <a:blip r:embed="rId3"/>
          <a:srcRect/>
          <a:stretch>
            <a:fillRect/>
          </a:stretch>
        </p:blipFill>
        <p:spPr>
          <a:xfrm>
            <a:off x="533400" y="838200"/>
            <a:ext cx="3886200" cy="5486400"/>
          </a:xfrm>
        </p:spPr>
      </p:pic>
      <p:pic>
        <p:nvPicPr>
          <p:cNvPr id="51204" name="Content Placeholder 10" descr="2338_volc01.gif"/>
          <p:cNvPicPr>
            <a:picLocks noGrp="1" noChangeAspect="1"/>
          </p:cNvPicPr>
          <p:nvPr>
            <p:ph sz="half" idx="2"/>
          </p:nvPr>
        </p:nvPicPr>
        <p:blipFill>
          <a:blip r:embed="rId4"/>
          <a:srcRect/>
          <a:stretch>
            <a:fillRect/>
          </a:stretch>
        </p:blipFill>
        <p:spPr>
          <a:xfrm>
            <a:off x="4724400" y="838200"/>
            <a:ext cx="3962400" cy="5486400"/>
          </a:xfrm>
        </p:spPr>
      </p:pic>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E9A552F7-2CBF-45D3-93E1-6C9CE22E9555}" type="slidenum">
              <a:rPr lang="en-US" smtClean="0"/>
              <a:pPr>
                <a:defRPr/>
              </a:pPr>
              <a:t>48</a:t>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lstStyle/>
          <a:p>
            <a:pPr eaLnBrk="1" hangingPunct="1">
              <a:defRPr/>
            </a:pPr>
            <a:r>
              <a:rPr lang="en-US" sz="3200" dirty="0" smtClean="0">
                <a:solidFill>
                  <a:srgbClr val="C00000"/>
                </a:solidFill>
              </a:rPr>
              <a:t>Examples of the HYSPLIT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E36563B-C0EB-41EE-8ADF-1EDBDB4ECA92}" type="slidenum">
              <a:rPr lang="en-US" smtClean="0"/>
              <a:pPr>
                <a:defRPr/>
              </a:pPr>
              <a:t>49</a:t>
            </a:fld>
            <a:endParaRPr lang="en-US"/>
          </a:p>
        </p:txBody>
      </p:sp>
      <p:pic>
        <p:nvPicPr>
          <p:cNvPr id="52229" name="Content Placeholder 11" descr="volc4_f1.gif"/>
          <p:cNvPicPr>
            <a:picLocks noGrp="1" noChangeAspect="1"/>
          </p:cNvPicPr>
          <p:nvPr>
            <p:ph idx="1"/>
          </p:nvPr>
        </p:nvPicPr>
        <p:blipFill>
          <a:blip r:embed="rId3"/>
          <a:srcRect/>
          <a:stretch>
            <a:fillRect/>
          </a:stretch>
        </p:blipFill>
        <p:spPr>
          <a:xfrm>
            <a:off x="762000" y="914400"/>
            <a:ext cx="7620000" cy="539432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rgbClr val="C00000"/>
                </a:solidFill>
              </a:rPr>
              <a:t>Volcanic Ash: How it’s formed</a:t>
            </a:r>
            <a:endParaRPr lang="en-US" dirty="0">
              <a:solidFill>
                <a:srgbClr val="C00000"/>
              </a:solidFill>
            </a:endParaRPr>
          </a:p>
        </p:txBody>
      </p:sp>
      <p:sp>
        <p:nvSpPr>
          <p:cNvPr id="7171" name="Content Placeholder 2"/>
          <p:cNvSpPr>
            <a:spLocks noGrp="1"/>
          </p:cNvSpPr>
          <p:nvPr>
            <p:ph idx="1"/>
          </p:nvPr>
        </p:nvSpPr>
        <p:spPr>
          <a:xfrm>
            <a:off x="457200" y="1600200"/>
            <a:ext cx="8229600" cy="4876800"/>
          </a:xfrm>
        </p:spPr>
        <p:txBody>
          <a:bodyPr/>
          <a:lstStyle/>
          <a:p>
            <a:pPr eaLnBrk="1" hangingPunct="1"/>
            <a:r>
              <a:rPr lang="en-US" smtClean="0">
                <a:solidFill>
                  <a:schemeClr val="bg1"/>
                </a:solidFill>
              </a:rPr>
              <a:t>Volcanic ash forms during explosive e</a:t>
            </a:r>
            <a:r>
              <a:rPr lang="fr-FR" smtClean="0">
                <a:solidFill>
                  <a:schemeClr val="bg1"/>
                </a:solidFill>
              </a:rPr>
              <a:t>ruptions </a:t>
            </a:r>
            <a:r>
              <a:rPr lang="en-US" smtClean="0">
                <a:solidFill>
                  <a:schemeClr val="bg1"/>
                </a:solidFill>
              </a:rPr>
              <a:t>when gases dissolved in the molten rock and under great pressure, expand and escape violently into the air.  The force of the escaping gas then  fiercely shatters the airborne, solidifying rocks.</a:t>
            </a:r>
          </a:p>
          <a:p>
            <a:pPr eaLnBrk="1" hangingPunct="1"/>
            <a:r>
              <a:rPr lang="en-US" smtClean="0">
                <a:solidFill>
                  <a:schemeClr val="bg1"/>
                </a:solidFill>
              </a:rPr>
              <a:t>Once in the air, and due to acquired momentum along with buoyancy effects, the hot ash (and other escaping gases) quickly rises and forms an eruption column that often reaches to more than 30,000 feet in elevation.</a:t>
            </a:r>
          </a:p>
          <a:p>
            <a:pPr eaLnBrk="1" hangingPunct="1"/>
            <a:endParaRPr lang="en-US" sz="2000" smtClean="0"/>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11/14/2008</a:t>
            </a:fld>
            <a:endParaRPr lang="en-US"/>
          </a:p>
        </p:txBody>
      </p:sp>
      <p:sp>
        <p:nvSpPr>
          <p:cNvPr id="5" name="Slide Number Placeholder 4"/>
          <p:cNvSpPr>
            <a:spLocks noGrp="1"/>
          </p:cNvSpPr>
          <p:nvPr>
            <p:ph type="sldNum" sz="quarter" idx="12"/>
          </p:nvPr>
        </p:nvSpPr>
        <p:spPr/>
        <p:txBody>
          <a:bodyPr/>
          <a:lstStyle/>
          <a:p>
            <a:pPr>
              <a:defRPr/>
            </a:pPr>
            <a:fld id="{0F3EC930-A9F3-4FC2-A7DF-4F3096757F22}" type="slidenum">
              <a:rPr lang="en-US"/>
              <a:pPr>
                <a:defRPr/>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590800" cy="5105400"/>
          </a:xfrm>
        </p:spPr>
        <p:txBody>
          <a:bodyPr>
            <a:noAutofit/>
          </a:bodyPr>
          <a:lstStyle/>
          <a:p>
            <a:pPr eaLnBrk="1" hangingPunct="1">
              <a:defRPr/>
            </a:pPr>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2360728D-DF42-435A-BC89-134F579E0097}" type="slidenum">
              <a:rPr lang="en-US" smtClean="0"/>
              <a:pPr>
                <a:defRPr/>
              </a:pPr>
              <a:t>50</a:t>
            </a:fld>
            <a:endParaRPr lang="en-US"/>
          </a:p>
        </p:txBody>
      </p:sp>
      <p:pic>
        <p:nvPicPr>
          <p:cNvPr id="53253" name="Content Placeholder 7" descr="traj_okmok_watch_12Z.png"/>
          <p:cNvPicPr>
            <a:picLocks noGrp="1" noChangeAspect="1"/>
          </p:cNvPicPr>
          <p:nvPr>
            <p:ph idx="1"/>
          </p:nvPr>
        </p:nvPicPr>
        <p:blipFill>
          <a:blip r:embed="rId3"/>
          <a:srcRect/>
          <a:stretch>
            <a:fillRect/>
          </a:stretch>
        </p:blipFill>
        <p:spPr>
          <a:xfrm>
            <a:off x="2895600" y="228600"/>
            <a:ext cx="5562600" cy="6324600"/>
          </a:xfr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C00000"/>
                </a:solidFill>
              </a:rPr>
              <a:t>Steps taken after detection</a:t>
            </a:r>
          </a:p>
        </p:txBody>
      </p:sp>
      <p:sp>
        <p:nvSpPr>
          <p:cNvPr id="54275" name="Rectangle 3"/>
          <p:cNvSpPr>
            <a:spLocks noGrp="1" noChangeArrowheads="1"/>
          </p:cNvSpPr>
          <p:nvPr>
            <p:ph idx="1"/>
          </p:nvPr>
        </p:nvSpPr>
        <p:spPr/>
        <p:txBody>
          <a:bodyPr/>
          <a:lstStyle/>
          <a:p>
            <a:pPr eaLnBrk="1" hangingPunct="1"/>
            <a:r>
              <a:rPr lang="en-US" smtClean="0">
                <a:solidFill>
                  <a:schemeClr val="bg1"/>
                </a:solidFill>
              </a:rPr>
              <a:t>Volcano Observatories (VO) coordinate with the Volcanic Ash Advisory Centers (VAAC) and VAACs coordinate with the Meteorological Watch Office (MWO), Weather Forecast Office (WFO) and Center Weather Service Unit. </a:t>
            </a:r>
          </a:p>
          <a:p>
            <a:pPr eaLnBrk="1" hangingPunct="1"/>
            <a:r>
              <a:rPr lang="en-US" smtClean="0">
                <a:solidFill>
                  <a:schemeClr val="bg1"/>
                </a:solidFill>
              </a:rPr>
              <a:t>VAACs also coordinate with other agencies such as FAA, USAF, adjacent VAACs etc.</a:t>
            </a:r>
          </a:p>
          <a:p>
            <a:pPr eaLnBrk="1" hangingPunct="1"/>
            <a:r>
              <a:rPr lang="en-US" smtClean="0">
                <a:solidFill>
                  <a:schemeClr val="bg1"/>
                </a:solidFill>
              </a:rPr>
              <a:t>Anchorage VAAC is the lead NWS operational group on volcanic ash in Alaska </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11/14/2008</a:t>
            </a:fld>
            <a:endParaRPr lang="en-US"/>
          </a:p>
        </p:txBody>
      </p:sp>
      <p:sp>
        <p:nvSpPr>
          <p:cNvPr id="14340" name="Slide Number Placeholder 5"/>
          <p:cNvSpPr>
            <a:spLocks noGrp="1"/>
          </p:cNvSpPr>
          <p:nvPr>
            <p:ph type="sldNum" sz="quarter" idx="12"/>
          </p:nvPr>
        </p:nvSpPr>
        <p:spPr/>
        <p:txBody>
          <a:bodyPr/>
          <a:lstStyle/>
          <a:p>
            <a:pPr>
              <a:defRPr/>
            </a:pPr>
            <a:fld id="{AEFF052E-9213-429E-945A-EAA0A324D16B}" type="slidenum">
              <a:rPr lang="en-US"/>
              <a:pPr>
                <a:defRPr/>
              </a:pPr>
              <a:t>51</a:t>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solidFill>
                  <a:srgbClr val="C00000"/>
                </a:solidFill>
              </a:rPr>
              <a:t>Products that are issued by NWS </a:t>
            </a:r>
            <a:endParaRPr lang="en-US" dirty="0"/>
          </a:p>
        </p:txBody>
      </p:sp>
      <p:graphicFrame>
        <p:nvGraphicFramePr>
          <p:cNvPr id="6" name="Content Placeholder 5"/>
          <p:cNvGraphicFramePr>
            <a:graphicFrameLocks noGrp="1"/>
          </p:cNvGraphicFramePr>
          <p:nvPr>
            <p:ph idx="1"/>
          </p:nvPr>
        </p:nvGraphicFramePr>
        <p:xfrm>
          <a:off x="533400" y="1295400"/>
          <a:ext cx="7696200" cy="5384145"/>
        </p:xfrm>
        <a:graphic>
          <a:graphicData uri="http://schemas.openxmlformats.org/drawingml/2006/table">
            <a:tbl>
              <a:tblPr firstRow="1" bandRow="1">
                <a:tableStyleId>{5C22544A-7EE6-4342-B048-85BDC9FD1C3A}</a:tableStyleId>
              </a:tblPr>
              <a:tblGrid>
                <a:gridCol w="855134"/>
                <a:gridCol w="3219325"/>
                <a:gridCol w="3621741"/>
              </a:tblGrid>
              <a:tr h="346095">
                <a:tc>
                  <a:txBody>
                    <a:bodyPr/>
                    <a:lstStyle/>
                    <a:p>
                      <a:r>
                        <a:rPr lang="en-US" dirty="0" smtClean="0"/>
                        <a:t>Office</a:t>
                      </a:r>
                      <a:endParaRPr lang="en-US" dirty="0"/>
                    </a:p>
                  </a:txBody>
                  <a:tcPr/>
                </a:tc>
                <a:tc>
                  <a:txBody>
                    <a:bodyPr/>
                    <a:lstStyle/>
                    <a:p>
                      <a:r>
                        <a:rPr lang="en-US" dirty="0" smtClean="0"/>
                        <a:t>Products Issued</a:t>
                      </a:r>
                      <a:endParaRPr lang="en-US" dirty="0"/>
                    </a:p>
                  </a:txBody>
                  <a:tcPr/>
                </a:tc>
                <a:tc>
                  <a:txBody>
                    <a:bodyPr/>
                    <a:lstStyle/>
                    <a:p>
                      <a:r>
                        <a:rPr lang="en-US" dirty="0" smtClean="0"/>
                        <a:t>Responsible Office</a:t>
                      </a:r>
                      <a:endParaRPr lang="en-US" dirty="0"/>
                    </a:p>
                  </a:txBody>
                  <a:tcPr/>
                </a:tc>
              </a:tr>
              <a:tr h="1124810">
                <a:tc>
                  <a:txBody>
                    <a:bodyPr/>
                    <a:lstStyle/>
                    <a:p>
                      <a:r>
                        <a:rPr lang="en-US" sz="1600" dirty="0" smtClean="0"/>
                        <a:t>VAAC</a:t>
                      </a:r>
                      <a:endParaRPr lang="en-US" sz="1600" dirty="0"/>
                    </a:p>
                  </a:txBody>
                  <a:tcPr/>
                </a:tc>
                <a:tc>
                  <a:txBody>
                    <a:bodyPr/>
                    <a:lstStyle/>
                    <a:p>
                      <a:r>
                        <a:rPr lang="en-US" sz="1600" dirty="0" smtClean="0"/>
                        <a:t>Volcanic Ash</a:t>
                      </a:r>
                      <a:r>
                        <a:rPr lang="en-US" sz="1600" baseline="0" dirty="0" smtClean="0"/>
                        <a:t> Advisory (VAA)</a:t>
                      </a:r>
                      <a:endParaRPr lang="en-US" sz="1600" dirty="0"/>
                    </a:p>
                  </a:txBody>
                  <a:tcPr/>
                </a:tc>
                <a:tc>
                  <a:txBody>
                    <a:bodyPr/>
                    <a:lstStyle/>
                    <a:p>
                      <a:r>
                        <a:rPr lang="en-US" sz="1600" dirty="0" smtClean="0"/>
                        <a:t>Alaska</a:t>
                      </a:r>
                      <a:r>
                        <a:rPr lang="en-US" sz="1600" baseline="0" dirty="0" smtClean="0"/>
                        <a:t> Aviation Weather Unit (Anchorage), NOAA/NESDIS Satellite Analysis Branch/NWS NCEP NCO (Washington)</a:t>
                      </a:r>
                      <a:endParaRPr lang="en-US" sz="1600" dirty="0"/>
                    </a:p>
                  </a:txBody>
                  <a:tcPr/>
                </a:tc>
              </a:tr>
              <a:tr h="1384382">
                <a:tc>
                  <a:txBody>
                    <a:bodyPr/>
                    <a:lstStyle/>
                    <a:p>
                      <a:r>
                        <a:rPr lang="en-US" sz="1600" dirty="0" smtClean="0"/>
                        <a:t>MWO</a:t>
                      </a:r>
                      <a:endParaRPr lang="en-US" sz="1600" dirty="0"/>
                    </a:p>
                  </a:txBody>
                  <a:tcPr/>
                </a:tc>
                <a:tc>
                  <a:txBody>
                    <a:bodyPr/>
                    <a:lstStyle/>
                    <a:p>
                      <a:r>
                        <a:rPr lang="en-US" sz="1600" dirty="0" smtClean="0"/>
                        <a:t>SIGMET for Volcanic Ash (VA)</a:t>
                      </a:r>
                      <a:endParaRPr lang="en-US" sz="1600" dirty="0"/>
                    </a:p>
                  </a:txBody>
                  <a:tcPr/>
                </a:tc>
                <a:tc>
                  <a:txBody>
                    <a:bodyPr/>
                    <a:lstStyle/>
                    <a:p>
                      <a:r>
                        <a:rPr lang="en-US" sz="1600" dirty="0" smtClean="0"/>
                        <a:t>Alaska Aviation Weather</a:t>
                      </a:r>
                      <a:r>
                        <a:rPr lang="en-US" sz="1600" baseline="0" dirty="0" smtClean="0"/>
                        <a:t> Unit (Alaska), WFO Honolulu (Central Pacific), Aviation Weather Center Kansas City (CONUS, Gulf of Mexico, Eastern Pacific) </a:t>
                      </a:r>
                      <a:endParaRPr lang="en-US" sz="1600" dirty="0"/>
                    </a:p>
                  </a:txBody>
                  <a:tcPr/>
                </a:tc>
              </a:tr>
              <a:tr h="1643954">
                <a:tc>
                  <a:txBody>
                    <a:bodyPr/>
                    <a:lstStyle/>
                    <a:p>
                      <a:r>
                        <a:rPr lang="en-US" sz="1600" dirty="0" smtClean="0"/>
                        <a:t>WFO</a:t>
                      </a:r>
                      <a:endParaRPr lang="en-US" sz="1600" dirty="0"/>
                    </a:p>
                  </a:txBody>
                  <a:tcPr/>
                </a:tc>
                <a:tc>
                  <a:txBody>
                    <a:bodyPr/>
                    <a:lstStyle/>
                    <a:p>
                      <a:r>
                        <a:rPr lang="en-US" sz="1600" dirty="0" smtClean="0"/>
                        <a:t>Volcanic Ash Statement</a:t>
                      </a:r>
                      <a:r>
                        <a:rPr lang="en-US" sz="1600" baseline="0" dirty="0" smtClean="0"/>
                        <a:t> (SPS), </a:t>
                      </a:r>
                      <a:r>
                        <a:rPr lang="en-US" sz="1600" dirty="0" smtClean="0"/>
                        <a:t>Volcanic Ashfall</a:t>
                      </a:r>
                      <a:r>
                        <a:rPr lang="en-US" sz="1600" baseline="0" dirty="0" smtClean="0"/>
                        <a:t> Advisory (NPW) or Volcanic Ashfall Warning (NPW), Special Marine Statement (MWS) </a:t>
                      </a:r>
                      <a:endParaRPr lang="en-US" sz="1600" dirty="0"/>
                    </a:p>
                  </a:txBody>
                  <a:tcPr/>
                </a:tc>
                <a:tc>
                  <a:txBody>
                    <a:bodyPr/>
                    <a:lstStyle/>
                    <a:p>
                      <a:r>
                        <a:rPr lang="en-US" sz="1600" dirty="0" smtClean="0"/>
                        <a:t>All NWS Weather Forecast Offices</a:t>
                      </a:r>
                      <a:endParaRPr lang="en-US" sz="1600" dirty="0"/>
                    </a:p>
                  </a:txBody>
                  <a:tcPr/>
                </a:tc>
              </a:tr>
              <a:tr h="865239">
                <a:tc>
                  <a:txBody>
                    <a:bodyPr/>
                    <a:lstStyle/>
                    <a:p>
                      <a:r>
                        <a:rPr lang="en-US" sz="1600" dirty="0" smtClean="0"/>
                        <a:t>CWSU</a:t>
                      </a:r>
                      <a:endParaRPr lang="en-US" sz="1600" dirty="0"/>
                    </a:p>
                  </a:txBody>
                  <a:tcPr/>
                </a:tc>
                <a:tc>
                  <a:txBody>
                    <a:bodyPr/>
                    <a:lstStyle/>
                    <a:p>
                      <a:r>
                        <a:rPr lang="en-US" sz="1600" dirty="0" smtClean="0"/>
                        <a:t>Center Weather Advisory</a:t>
                      </a:r>
                      <a:r>
                        <a:rPr lang="en-US" sz="1600" baseline="0" dirty="0" smtClean="0"/>
                        <a:t> (CWA), Meteorological Impact Statement (MIS)</a:t>
                      </a:r>
                      <a:endParaRPr lang="en-US" sz="1600" dirty="0"/>
                    </a:p>
                  </a:txBody>
                  <a:tcPr/>
                </a:tc>
                <a:tc>
                  <a:txBody>
                    <a:bodyPr/>
                    <a:lstStyle/>
                    <a:p>
                      <a:r>
                        <a:rPr lang="en-US" sz="1600" dirty="0" smtClean="0"/>
                        <a:t>21 CWSUs </a:t>
                      </a:r>
                      <a:endParaRPr lang="en-US" sz="1600" dirty="0"/>
                    </a:p>
                  </a:txBody>
                  <a:tcPr/>
                </a:tc>
              </a:tr>
            </a:tbl>
          </a:graphicData>
        </a:graphic>
      </p:graphicFrame>
      <p:sp>
        <p:nvSpPr>
          <p:cNvPr id="4" name="Date Placeholder 3"/>
          <p:cNvSpPr>
            <a:spLocks noGrp="1"/>
          </p:cNvSpPr>
          <p:nvPr>
            <p:ph type="dt" sz="quarter" idx="10"/>
          </p:nvPr>
        </p:nvSpPr>
        <p:spPr/>
        <p:txBody>
          <a:bodyPr/>
          <a:lstStyle/>
          <a:p>
            <a:pPr>
              <a:defRPr/>
            </a:pPr>
            <a:fld id="{8A10A0B5-8C77-4CC2-8303-C0529D3D4234}"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C0B2CD06-3369-4068-9443-E8153A50962F}" type="slidenum">
              <a:rPr lang="en-US" smtClean="0"/>
              <a:pPr>
                <a:defRPr/>
              </a:pPr>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lstStyle/>
          <a:p>
            <a:pPr eaLnBrk="1" hangingPunct="1">
              <a:defRPr/>
            </a:pPr>
            <a:r>
              <a:rPr lang="en-US" dirty="0" smtClean="0">
                <a:solidFill>
                  <a:srgbClr val="C00000"/>
                </a:solidFill>
              </a:rPr>
              <a:t>Organizations Involved In  Volcanic Hazards Detection and Warnings </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84E20E5F-708F-44EB-AEEE-3B33EA603F33}" type="slidenum">
              <a:rPr lang="en-US" smtClean="0"/>
              <a:pPr>
                <a:defRPr/>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7347" name="Content Placeholder 2"/>
          <p:cNvSpPr>
            <a:spLocks noGrp="1"/>
          </p:cNvSpPr>
          <p:nvPr>
            <p:ph idx="1"/>
          </p:nvPr>
        </p:nvSpPr>
        <p:spPr>
          <a:xfrm>
            <a:off x="457200" y="1066800"/>
            <a:ext cx="8229600" cy="5257800"/>
          </a:xfrm>
        </p:spPr>
        <p:txBody>
          <a:bodyPr/>
          <a:lstStyle/>
          <a:p>
            <a:pPr eaLnBrk="1" hangingPunct="1">
              <a:lnSpc>
                <a:spcPct val="80000"/>
              </a:lnSpc>
            </a:pPr>
            <a:r>
              <a:rPr lang="en-US" smtClean="0">
                <a:solidFill>
                  <a:schemeClr val="bg1"/>
                </a:solidFill>
              </a:rPr>
              <a:t>US Geological Survey/Alaska Volcano Observatory(AVO)</a:t>
            </a:r>
          </a:p>
          <a:p>
            <a:pPr eaLnBrk="1" hangingPunct="1"/>
            <a:r>
              <a:rPr lang="en-US" smtClean="0">
                <a:solidFill>
                  <a:schemeClr val="bg1"/>
                </a:solidFill>
              </a:rPr>
              <a:t>Department of Commerce, National Oceanic and Atmospheric Administration (NOAA)</a:t>
            </a:r>
          </a:p>
          <a:p>
            <a:pPr eaLnBrk="1" hangingPunct="1">
              <a:lnSpc>
                <a:spcPct val="80000"/>
              </a:lnSpc>
            </a:pPr>
            <a:r>
              <a:rPr lang="en-US" smtClean="0">
                <a:solidFill>
                  <a:schemeClr val="bg1"/>
                </a:solidFill>
              </a:rPr>
              <a:t>Within NOAA:</a:t>
            </a:r>
          </a:p>
          <a:p>
            <a:pPr lvl="1" eaLnBrk="1" hangingPunct="1">
              <a:lnSpc>
                <a:spcPct val="80000"/>
              </a:lnSpc>
            </a:pPr>
            <a:r>
              <a:rPr lang="en-US" sz="2800" smtClean="0">
                <a:solidFill>
                  <a:schemeClr val="bg1"/>
                </a:solidFill>
              </a:rPr>
              <a:t>National Weather Service (NWS) Anchorage and Washington DC Volcanic Ash Advisory Centers</a:t>
            </a:r>
          </a:p>
          <a:p>
            <a:pPr lvl="1" eaLnBrk="1" hangingPunct="1">
              <a:lnSpc>
                <a:spcPct val="80000"/>
              </a:lnSpc>
            </a:pPr>
            <a:r>
              <a:rPr lang="en-US" sz="2800" smtClean="0">
                <a:solidFill>
                  <a:schemeClr val="bg1"/>
                </a:solidFill>
              </a:rPr>
              <a:t>NESDIS (Washington VAAC)</a:t>
            </a:r>
          </a:p>
          <a:p>
            <a:pPr lvl="1" eaLnBrk="1" hangingPunct="1">
              <a:lnSpc>
                <a:spcPct val="80000"/>
              </a:lnSpc>
            </a:pPr>
            <a:r>
              <a:rPr lang="en-US" sz="2800" smtClean="0">
                <a:solidFill>
                  <a:schemeClr val="bg1"/>
                </a:solidFill>
              </a:rPr>
              <a:t>Air Research Laboratory (ARL) – Modeling</a:t>
            </a:r>
          </a:p>
          <a:p>
            <a:pPr eaLnBrk="1" hangingPunct="1"/>
            <a:endParaRPr lang="en-US" sz="1800"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dirty="0"/>
          </a:p>
        </p:txBody>
      </p:sp>
      <p:sp>
        <p:nvSpPr>
          <p:cNvPr id="5" name="Slide Number Placeholder 4"/>
          <p:cNvSpPr>
            <a:spLocks noGrp="1"/>
          </p:cNvSpPr>
          <p:nvPr>
            <p:ph type="sldNum" sz="quarter" idx="12"/>
          </p:nvPr>
        </p:nvSpPr>
        <p:spPr/>
        <p:txBody>
          <a:bodyPr/>
          <a:lstStyle/>
          <a:p>
            <a:pPr>
              <a:defRPr/>
            </a:pPr>
            <a:fld id="{A366C828-CC82-40CF-98B1-17E5298F8928}" type="slidenum">
              <a:rPr lang="en-US" smtClean="0"/>
              <a:pPr>
                <a:defRPr/>
              </a:pPr>
              <a:t>54</a:t>
            </a:fld>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eaLnBrk="1" hangingPunct="1">
              <a:defRPr/>
            </a:pPr>
            <a:r>
              <a:rPr lang="en-US" dirty="0" smtClean="0">
                <a:solidFill>
                  <a:srgbClr val="C00000"/>
                </a:solidFill>
              </a:rPr>
              <a:t>Organizations…</a:t>
            </a:r>
            <a:endParaRPr lang="en-US" dirty="0">
              <a:solidFill>
                <a:srgbClr val="C00000"/>
              </a:solidFill>
            </a:endParaRPr>
          </a:p>
        </p:txBody>
      </p:sp>
      <p:sp>
        <p:nvSpPr>
          <p:cNvPr id="58371" name="Content Placeholder 2"/>
          <p:cNvSpPr>
            <a:spLocks noGrp="1"/>
          </p:cNvSpPr>
          <p:nvPr>
            <p:ph idx="1"/>
          </p:nvPr>
        </p:nvSpPr>
        <p:spPr>
          <a:xfrm>
            <a:off x="457200" y="990600"/>
            <a:ext cx="8229600" cy="5334000"/>
          </a:xfrm>
        </p:spPr>
        <p:txBody>
          <a:bodyPr/>
          <a:lstStyle/>
          <a:p>
            <a:pPr eaLnBrk="1" hangingPunct="1"/>
            <a:r>
              <a:rPr lang="en-US" smtClean="0">
                <a:solidFill>
                  <a:schemeClr val="bg1"/>
                </a:solidFill>
              </a:rPr>
              <a:t>Department of Defense (DOD), United States Air Force</a:t>
            </a:r>
          </a:p>
          <a:p>
            <a:pPr eaLnBrk="1" hangingPunct="1"/>
            <a:r>
              <a:rPr lang="en-US" smtClean="0">
                <a:solidFill>
                  <a:schemeClr val="bg1"/>
                </a:solidFill>
              </a:rPr>
              <a:t>Department of Interior (DOI), United States Geologic Survey (USGS)</a:t>
            </a:r>
          </a:p>
          <a:p>
            <a:pPr eaLnBrk="1" hangingPunct="1"/>
            <a:r>
              <a:rPr lang="en-US" smtClean="0">
                <a:solidFill>
                  <a:schemeClr val="bg1"/>
                </a:solidFill>
              </a:rPr>
              <a:t>Department of Transportation (DOT), Federal Aviation Administration (FAA)</a:t>
            </a:r>
          </a:p>
          <a:p>
            <a:pPr eaLnBrk="1" hangingPunct="1"/>
            <a:r>
              <a:rPr lang="en-US" smtClean="0">
                <a:solidFill>
                  <a:schemeClr val="bg1"/>
                </a:solidFill>
              </a:rPr>
              <a:t>Division of Homeland Security and Emergency Management (DHS&amp;EM)</a:t>
            </a:r>
          </a:p>
          <a:p>
            <a:pPr eaLnBrk="1" hangingPunct="1">
              <a:lnSpc>
                <a:spcPct val="80000"/>
              </a:lnSpc>
            </a:pPr>
            <a:r>
              <a:rPr lang="en-US" smtClean="0">
                <a:solidFill>
                  <a:schemeClr val="bg1"/>
                </a:solidFill>
              </a:rPr>
              <a:t>International Civil Aviation Organization (ICAO)</a:t>
            </a:r>
          </a:p>
          <a:p>
            <a:pPr eaLnBrk="1" hangingPunct="1">
              <a:lnSpc>
                <a:spcPct val="80000"/>
              </a:lnSpc>
            </a:pPr>
            <a:r>
              <a:rPr lang="en-US" smtClean="0">
                <a:solidFill>
                  <a:schemeClr val="bg1"/>
                </a:solidFill>
              </a:rPr>
              <a:t>Other worldwide VAACs</a:t>
            </a:r>
          </a:p>
          <a:p>
            <a:pPr eaLnBrk="1" hangingPunct="1">
              <a:lnSpc>
                <a:spcPct val="80000"/>
              </a:lnSpc>
            </a:pPr>
            <a:r>
              <a:rPr lang="en-US" smtClean="0">
                <a:solidFill>
                  <a:schemeClr val="bg1"/>
                </a:solidFill>
              </a:rPr>
              <a:t>Aviation Customers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46D2BE1-D30E-485C-827E-09B67859F1DD}" type="slidenum">
              <a:rPr lang="en-US" smtClean="0"/>
              <a:pPr>
                <a:defRPr/>
              </a:pPr>
              <a:t>55</a:t>
            </a:fld>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NWS Ash Program Structure</a:t>
            </a:r>
            <a:endParaRPr lang="en-US" dirty="0">
              <a:solidFill>
                <a:srgbClr val="C00000"/>
              </a:solidFill>
            </a:endParaRPr>
          </a:p>
        </p:txBody>
      </p:sp>
      <p:sp>
        <p:nvSpPr>
          <p:cNvPr id="59395" name="Content Placeholder 2"/>
          <p:cNvSpPr>
            <a:spLocks noGrp="1"/>
          </p:cNvSpPr>
          <p:nvPr>
            <p:ph idx="1"/>
          </p:nvPr>
        </p:nvSpPr>
        <p:spPr>
          <a:xfrm>
            <a:off x="457200" y="1752600"/>
            <a:ext cx="8229600" cy="4114800"/>
          </a:xfrm>
        </p:spPr>
        <p:txBody>
          <a:bodyPr/>
          <a:lstStyle/>
          <a:p>
            <a:pPr eaLnBrk="1" hangingPunct="1">
              <a:lnSpc>
                <a:spcPct val="90000"/>
              </a:lnSpc>
            </a:pPr>
            <a:r>
              <a:rPr lang="en-US" smtClean="0">
                <a:solidFill>
                  <a:schemeClr val="bg1"/>
                </a:solidFill>
              </a:rPr>
              <a:t>Program Management:  NWS Alaska Region</a:t>
            </a:r>
          </a:p>
          <a:p>
            <a:pPr eaLnBrk="1" hangingPunct="1">
              <a:lnSpc>
                <a:spcPct val="90000"/>
              </a:lnSpc>
            </a:pPr>
            <a:r>
              <a:rPr lang="en-US" smtClean="0">
                <a:solidFill>
                  <a:schemeClr val="bg1"/>
                </a:solidFill>
              </a:rPr>
              <a:t>2 VAACs:  Anchorage and Washington (joint effort with NESDIS)</a:t>
            </a:r>
          </a:p>
          <a:p>
            <a:pPr eaLnBrk="1" hangingPunct="1">
              <a:lnSpc>
                <a:spcPct val="90000"/>
              </a:lnSpc>
            </a:pPr>
            <a:r>
              <a:rPr lang="en-US" smtClean="0">
                <a:solidFill>
                  <a:schemeClr val="bg1"/>
                </a:solidFill>
              </a:rPr>
              <a:t>3 Meteorological Watch Offices (MWOs):  Alaska Aviation Weather Unit (AAWU), Aviation Weather Center, WFO Honolulu</a:t>
            </a:r>
          </a:p>
          <a:p>
            <a:pPr eaLnBrk="1" hangingPunct="1">
              <a:lnSpc>
                <a:spcPct val="90000"/>
              </a:lnSpc>
            </a:pPr>
            <a:r>
              <a:rPr lang="en-US" smtClean="0">
                <a:solidFill>
                  <a:schemeClr val="bg1"/>
                </a:solidFill>
              </a:rPr>
              <a:t>Center Weather Service Unit (CWSU)</a:t>
            </a:r>
            <a:endParaRPr lang="en-US" smtClean="0"/>
          </a:p>
          <a:p>
            <a:pPr eaLnBrk="1" hangingPunct="1">
              <a:lnSpc>
                <a:spcPct val="90000"/>
              </a:lnSpc>
            </a:pPr>
            <a:r>
              <a:rPr lang="en-US" smtClean="0">
                <a:solidFill>
                  <a:schemeClr val="bg1"/>
                </a:solidFill>
              </a:rPr>
              <a:t>WFOs (Issue Ashfall Advisories, Marine Statements)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5AEC0F55-36A1-44B0-8CF9-0680B7EF2600}" type="slidenum">
              <a:rPr lang="en-US" smtClean="0"/>
              <a:pPr>
                <a:defRPr/>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eaLnBrk="1" hangingPunct="1">
              <a:defRPr/>
            </a:pPr>
            <a:r>
              <a:rPr lang="en-US" dirty="0" smtClean="0">
                <a:solidFill>
                  <a:srgbClr val="C00000"/>
                </a:solidFill>
              </a:rPr>
              <a:t>Organizational Timeline</a:t>
            </a:r>
            <a:endParaRPr lang="en-US" dirty="0">
              <a:solidFill>
                <a:srgbClr val="C00000"/>
              </a:solidFill>
            </a:endParaRPr>
          </a:p>
        </p:txBody>
      </p:sp>
      <p:sp>
        <p:nvSpPr>
          <p:cNvPr id="60419" name="Content Placeholder 2"/>
          <p:cNvSpPr>
            <a:spLocks noGrp="1"/>
          </p:cNvSpPr>
          <p:nvPr>
            <p:ph idx="1"/>
          </p:nvPr>
        </p:nvSpPr>
        <p:spPr>
          <a:xfrm>
            <a:off x="457200" y="1066800"/>
            <a:ext cx="8229600" cy="5334000"/>
          </a:xfrm>
        </p:spPr>
        <p:txBody>
          <a:bodyPr/>
          <a:lstStyle/>
          <a:p>
            <a:pPr eaLnBrk="1" hangingPunct="1">
              <a:lnSpc>
                <a:spcPct val="80000"/>
              </a:lnSpc>
            </a:pPr>
            <a:r>
              <a:rPr lang="en-US" sz="2400" smtClean="0">
                <a:solidFill>
                  <a:schemeClr val="bg1"/>
                </a:solidFill>
              </a:rPr>
              <a:t>Organized volcano monitoring began in the 1970s.</a:t>
            </a:r>
          </a:p>
          <a:p>
            <a:pPr eaLnBrk="1" hangingPunct="1">
              <a:lnSpc>
                <a:spcPct val="80000"/>
              </a:lnSpc>
            </a:pPr>
            <a:r>
              <a:rPr lang="en-US" sz="2400" smtClean="0">
                <a:solidFill>
                  <a:schemeClr val="bg1"/>
                </a:solidFill>
              </a:rPr>
              <a:t>The volcanic ash monitoring program at the Satellite Analysis Branch (SAB) became official in 1987.*</a:t>
            </a:r>
          </a:p>
          <a:p>
            <a:pPr eaLnBrk="1" hangingPunct="1">
              <a:lnSpc>
                <a:spcPct val="80000"/>
              </a:lnSpc>
            </a:pPr>
            <a:r>
              <a:rPr lang="en-US" sz="2400" smtClean="0">
                <a:solidFill>
                  <a:schemeClr val="bg1"/>
                </a:solidFill>
              </a:rPr>
              <a:t>1995: NWS Alaska Aviation Weather Unit (AAWU) formed</a:t>
            </a:r>
          </a:p>
          <a:p>
            <a:pPr eaLnBrk="1" hangingPunct="1">
              <a:lnSpc>
                <a:spcPct val="80000"/>
              </a:lnSpc>
            </a:pPr>
            <a:r>
              <a:rPr lang="en-US" sz="2400" smtClean="0">
                <a:solidFill>
                  <a:schemeClr val="bg1"/>
                </a:solidFill>
              </a:rPr>
              <a:t>1997: ICAO established nine worldwide Volcanic Ash Advisory Centers (VAACs)</a:t>
            </a:r>
          </a:p>
          <a:p>
            <a:pPr lvl="1" eaLnBrk="1" hangingPunct="1">
              <a:lnSpc>
                <a:spcPct val="80000"/>
              </a:lnSpc>
            </a:pPr>
            <a:r>
              <a:rPr lang="en-US" smtClean="0">
                <a:solidFill>
                  <a:schemeClr val="bg1"/>
                </a:solidFill>
              </a:rPr>
              <a:t>Anchorage AK (managed by AAWU)</a:t>
            </a:r>
          </a:p>
          <a:p>
            <a:pPr lvl="1" eaLnBrk="1" hangingPunct="1">
              <a:lnSpc>
                <a:spcPct val="80000"/>
              </a:lnSpc>
            </a:pPr>
            <a:r>
              <a:rPr lang="en-US" smtClean="0">
                <a:solidFill>
                  <a:schemeClr val="bg1"/>
                </a:solidFill>
              </a:rPr>
              <a:t>Washington DC (joint effort between NESDIS/NWS)</a:t>
            </a:r>
          </a:p>
          <a:p>
            <a:pPr eaLnBrk="1" hangingPunct="1">
              <a:lnSpc>
                <a:spcPct val="80000"/>
              </a:lnSpc>
            </a:pPr>
            <a:r>
              <a:rPr lang="en-US" sz="2400" smtClean="0">
                <a:solidFill>
                  <a:schemeClr val="bg1"/>
                </a:solidFill>
              </a:rPr>
              <a:t>1998: Responsibility for managing NWS Volcanic Ash Program transferred to NWS Alaska Region.</a:t>
            </a:r>
          </a:p>
          <a:p>
            <a:pPr lvl="1" eaLnBrk="1" hangingPunct="1">
              <a:lnSpc>
                <a:spcPct val="80000"/>
              </a:lnSpc>
            </a:pPr>
            <a:r>
              <a:rPr lang="en-US" smtClean="0">
                <a:solidFill>
                  <a:schemeClr val="bg1"/>
                </a:solidFill>
              </a:rPr>
              <a:t>Operational knowledge</a:t>
            </a:r>
          </a:p>
          <a:p>
            <a:pPr lvl="1" eaLnBrk="1" hangingPunct="1">
              <a:lnSpc>
                <a:spcPct val="80000"/>
              </a:lnSpc>
            </a:pPr>
            <a:r>
              <a:rPr lang="en-US" smtClean="0">
                <a:solidFill>
                  <a:schemeClr val="bg1"/>
                </a:solidFill>
              </a:rPr>
              <a:t>Developed successful coordination with other agencies   </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AF11D1B2-EDE6-4A14-8551-FA81E616B461}" type="slidenum">
              <a:rPr lang="en-US" smtClean="0"/>
              <a:pPr>
                <a:defRPr/>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Recent Goals (2004)</a:t>
            </a:r>
            <a:endParaRPr lang="en-US" dirty="0">
              <a:solidFill>
                <a:srgbClr val="C00000"/>
              </a:solidFill>
            </a:endParaRPr>
          </a:p>
        </p:txBody>
      </p:sp>
      <p:sp>
        <p:nvSpPr>
          <p:cNvPr id="62467" name="Content Placeholder 2"/>
          <p:cNvSpPr>
            <a:spLocks noGrp="1"/>
          </p:cNvSpPr>
          <p:nvPr>
            <p:ph idx="1"/>
          </p:nvPr>
        </p:nvSpPr>
        <p:spPr>
          <a:xfrm>
            <a:off x="457200" y="1447800"/>
            <a:ext cx="8229600" cy="4876800"/>
          </a:xfrm>
        </p:spPr>
        <p:txBody>
          <a:bodyPr/>
          <a:lstStyle/>
          <a:p>
            <a:pPr eaLnBrk="1" hangingPunct="1">
              <a:lnSpc>
                <a:spcPct val="80000"/>
              </a:lnSpc>
            </a:pPr>
            <a:r>
              <a:rPr lang="en-US" smtClean="0"/>
              <a:t>“</a:t>
            </a:r>
            <a:r>
              <a:rPr lang="en-US" smtClean="0">
                <a:solidFill>
                  <a:schemeClr val="bg1"/>
                </a:solidFill>
              </a:rPr>
              <a:t>5-minute requirement”</a:t>
            </a:r>
          </a:p>
          <a:p>
            <a:pPr lvl="1" eaLnBrk="1" hangingPunct="1">
              <a:lnSpc>
                <a:spcPct val="80000"/>
              </a:lnSpc>
            </a:pPr>
            <a:r>
              <a:rPr lang="en-US" smtClean="0">
                <a:solidFill>
                  <a:schemeClr val="bg1"/>
                </a:solidFill>
              </a:rPr>
              <a:t>5 minutes from detection to warning</a:t>
            </a:r>
          </a:p>
          <a:p>
            <a:pPr lvl="1" eaLnBrk="1" hangingPunct="1">
              <a:lnSpc>
                <a:spcPct val="80000"/>
              </a:lnSpc>
              <a:buFontTx/>
              <a:buNone/>
            </a:pPr>
            <a:endParaRPr lang="en-US" smtClean="0">
              <a:solidFill>
                <a:schemeClr val="bg1"/>
              </a:solidFill>
            </a:endParaRPr>
          </a:p>
          <a:p>
            <a:pPr eaLnBrk="1" hangingPunct="1">
              <a:lnSpc>
                <a:spcPct val="80000"/>
              </a:lnSpc>
            </a:pPr>
            <a:r>
              <a:rPr lang="en-US" smtClean="0">
                <a:solidFill>
                  <a:schemeClr val="bg1"/>
                </a:solidFill>
              </a:rPr>
              <a:t>Modernize text products to graphics</a:t>
            </a:r>
          </a:p>
          <a:p>
            <a:pPr lvl="1" eaLnBrk="1" hangingPunct="1">
              <a:lnSpc>
                <a:spcPct val="80000"/>
              </a:lnSpc>
            </a:pPr>
            <a:r>
              <a:rPr lang="en-US" smtClean="0">
                <a:solidFill>
                  <a:schemeClr val="bg1"/>
                </a:solidFill>
              </a:rPr>
              <a:t>“Weather in Cockpit”</a:t>
            </a:r>
          </a:p>
          <a:p>
            <a:pPr lvl="1" eaLnBrk="1" hangingPunct="1">
              <a:lnSpc>
                <a:spcPct val="80000"/>
              </a:lnSpc>
            </a:pPr>
            <a:r>
              <a:rPr lang="en-US" smtClean="0">
                <a:solidFill>
                  <a:schemeClr val="bg1"/>
                </a:solidFill>
              </a:rPr>
              <a:t>Graphical VA SIGMETs, advisories</a:t>
            </a:r>
          </a:p>
          <a:p>
            <a:pPr lvl="1" eaLnBrk="1" hangingPunct="1">
              <a:lnSpc>
                <a:spcPct val="80000"/>
              </a:lnSpc>
            </a:pPr>
            <a:r>
              <a:rPr lang="en-US" smtClean="0">
                <a:solidFill>
                  <a:schemeClr val="bg1"/>
                </a:solidFill>
              </a:rPr>
              <a:t>Work closely with international community to ensure these formats work for all </a:t>
            </a:r>
          </a:p>
          <a:p>
            <a:pPr lvl="1" eaLnBrk="1" hangingPunct="1">
              <a:lnSpc>
                <a:spcPct val="80000"/>
              </a:lnSpc>
            </a:pPr>
            <a:endParaRPr lang="en-US" smtClean="0">
              <a:solidFill>
                <a:schemeClr val="bg1"/>
              </a:solidFill>
            </a:endParaRPr>
          </a:p>
          <a:p>
            <a:pPr eaLnBrk="1" hangingPunct="1">
              <a:lnSpc>
                <a:spcPct val="90000"/>
              </a:lnSpc>
            </a:pPr>
            <a:r>
              <a:rPr lang="en-US" smtClean="0">
                <a:solidFill>
                  <a:schemeClr val="bg1"/>
                </a:solidFill>
              </a:rPr>
              <a:t>Transform current research into operational forecasting tools/techniques</a:t>
            </a:r>
          </a:p>
          <a:p>
            <a:pPr eaLnBrk="1" hangingPunct="1">
              <a:lnSpc>
                <a:spcPct val="90000"/>
              </a:lnSpc>
              <a:buFontTx/>
              <a:buNone/>
            </a:pP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BC556F29-6DB9-49B2-85FD-A10379D9BA29}" type="slidenum">
              <a:rPr lang="en-US" smtClean="0"/>
              <a:pPr>
                <a:defRPr/>
              </a:pPr>
              <a:t>59</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304800"/>
            <a:ext cx="8229600" cy="1143000"/>
          </a:xfrm>
        </p:spPr>
        <p:txBody>
          <a:bodyPr/>
          <a:lstStyle/>
          <a:p>
            <a:pPr algn="r" eaLnBrk="1" hangingPunct="1">
              <a:defRPr/>
            </a:pPr>
            <a:r>
              <a:rPr lang="en-US" dirty="0" smtClean="0">
                <a:solidFill>
                  <a:srgbClr val="C00000"/>
                </a:solidFill>
              </a:rPr>
              <a:t>The Ash of St. Helens</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E9729C7B-510A-409A-AC85-761A727AAE4B}" type="slidenum">
              <a:rPr lang="en-US" smtClean="0"/>
              <a:pPr>
                <a:defRPr/>
              </a:pPr>
              <a:t>6</a:t>
            </a:fld>
            <a:endParaRPr lang="en-US"/>
          </a:p>
        </p:txBody>
      </p:sp>
      <p:pic>
        <p:nvPicPr>
          <p:cNvPr id="8197" name="Picture 5" descr="StHelens DSwanson USGS.jpg"/>
          <p:cNvPicPr>
            <a:picLocks noChangeAspect="1"/>
          </p:cNvPicPr>
          <p:nvPr/>
        </p:nvPicPr>
        <p:blipFill>
          <a:blip r:embed="rId3"/>
          <a:srcRect/>
          <a:stretch>
            <a:fillRect/>
          </a:stretch>
        </p:blipFill>
        <p:spPr bwMode="auto">
          <a:xfrm>
            <a:off x="381000" y="457200"/>
            <a:ext cx="2438400" cy="3714750"/>
          </a:xfrm>
          <a:prstGeom prst="rect">
            <a:avLst/>
          </a:prstGeom>
          <a:noFill/>
          <a:ln w="9525">
            <a:noFill/>
            <a:miter lim="800000"/>
            <a:headEnd/>
            <a:tailEnd/>
          </a:ln>
        </p:spPr>
      </p:pic>
      <p:pic>
        <p:nvPicPr>
          <p:cNvPr id="8198" name="Picture 6" descr="StHelensAsh.jpg"/>
          <p:cNvPicPr>
            <a:picLocks noChangeAspect="1"/>
          </p:cNvPicPr>
          <p:nvPr/>
        </p:nvPicPr>
        <p:blipFill>
          <a:blip r:embed="rId4"/>
          <a:srcRect/>
          <a:stretch>
            <a:fillRect/>
          </a:stretch>
        </p:blipFill>
        <p:spPr bwMode="auto">
          <a:xfrm>
            <a:off x="3124200" y="1371600"/>
            <a:ext cx="5029200" cy="2990850"/>
          </a:xfrm>
          <a:prstGeom prst="rect">
            <a:avLst/>
          </a:prstGeom>
          <a:noFill/>
          <a:ln w="9525">
            <a:noFill/>
            <a:miter lim="800000"/>
            <a:headEnd/>
            <a:tailEnd/>
          </a:ln>
        </p:spPr>
      </p:pic>
      <p:pic>
        <p:nvPicPr>
          <p:cNvPr id="8199" name="Picture 8" descr="AshMicro.jpg"/>
          <p:cNvPicPr>
            <a:picLocks noChangeAspect="1"/>
          </p:cNvPicPr>
          <p:nvPr/>
        </p:nvPicPr>
        <p:blipFill>
          <a:blip r:embed="rId5"/>
          <a:srcRect/>
          <a:stretch>
            <a:fillRect/>
          </a:stretch>
        </p:blipFill>
        <p:spPr bwMode="auto">
          <a:xfrm>
            <a:off x="2209800" y="3886200"/>
            <a:ext cx="4572000" cy="2971800"/>
          </a:xfrm>
          <a:prstGeom prst="rect">
            <a:avLst/>
          </a:prstGeom>
          <a:noFill/>
          <a:ln w="9525">
            <a:noFill/>
            <a:miter lim="800000"/>
            <a:headEnd/>
            <a:tailEnd/>
          </a:ln>
        </p:spPr>
      </p:pic>
      <p:sp>
        <p:nvSpPr>
          <p:cNvPr id="8200" name="TextBox 10"/>
          <p:cNvSpPr txBox="1">
            <a:spLocks noChangeArrowheads="1"/>
          </p:cNvSpPr>
          <p:nvPr/>
        </p:nvSpPr>
        <p:spPr bwMode="auto">
          <a:xfrm>
            <a:off x="381000" y="4191000"/>
            <a:ext cx="1454150" cy="400050"/>
          </a:xfrm>
          <a:prstGeom prst="rect">
            <a:avLst/>
          </a:prstGeom>
          <a:noFill/>
          <a:ln w="9525">
            <a:noFill/>
            <a:miter lim="800000"/>
            <a:headEnd/>
            <a:tailEnd/>
          </a:ln>
        </p:spPr>
        <p:txBody>
          <a:bodyPr wrap="none">
            <a:spAutoFit/>
          </a:bodyPr>
          <a:lstStyle/>
          <a:p>
            <a:pPr eaLnBrk="0" hangingPunct="0"/>
            <a:r>
              <a:rPr lang="en-US" sz="1000"/>
              <a:t>Courtesy D. Swanson,</a:t>
            </a:r>
          </a:p>
          <a:p>
            <a:pPr eaLnBrk="0" hangingPunct="0"/>
            <a:r>
              <a:rPr lang="en-US" sz="1000"/>
              <a:t>USGS, July 1980</a:t>
            </a:r>
          </a:p>
        </p:txBody>
      </p:sp>
      <p:sp>
        <p:nvSpPr>
          <p:cNvPr id="8201" name="TextBox 11"/>
          <p:cNvSpPr txBox="1">
            <a:spLocks noChangeArrowheads="1"/>
          </p:cNvSpPr>
          <p:nvPr/>
        </p:nvSpPr>
        <p:spPr bwMode="auto">
          <a:xfrm>
            <a:off x="6781800" y="6457950"/>
            <a:ext cx="1770063" cy="400050"/>
          </a:xfrm>
          <a:prstGeom prst="rect">
            <a:avLst/>
          </a:prstGeom>
          <a:noFill/>
          <a:ln w="9525">
            <a:noFill/>
            <a:miter lim="800000"/>
            <a:headEnd/>
            <a:tailEnd/>
          </a:ln>
        </p:spPr>
        <p:txBody>
          <a:bodyPr wrap="none">
            <a:spAutoFit/>
          </a:bodyPr>
          <a:lstStyle/>
          <a:p>
            <a:pPr eaLnBrk="0" hangingPunct="0"/>
            <a:r>
              <a:rPr lang="en-US" sz="1000"/>
              <a:t>SEM image provided by </a:t>
            </a:r>
          </a:p>
          <a:p>
            <a:pPr eaLnBrk="0" hangingPunct="0"/>
            <a:r>
              <a:rPr lang="en-US" sz="1000"/>
              <a:t>A.M. Sarna-Wojcicki, USGS</a:t>
            </a:r>
          </a:p>
        </p:txBody>
      </p:sp>
      <p:sp>
        <p:nvSpPr>
          <p:cNvPr id="8202" name="TextBox 12"/>
          <p:cNvSpPr txBox="1">
            <a:spLocks noChangeArrowheads="1"/>
          </p:cNvSpPr>
          <p:nvPr/>
        </p:nvSpPr>
        <p:spPr bwMode="auto">
          <a:xfrm>
            <a:off x="6858000" y="4343400"/>
            <a:ext cx="1951038" cy="246063"/>
          </a:xfrm>
          <a:prstGeom prst="rect">
            <a:avLst/>
          </a:prstGeom>
          <a:noFill/>
          <a:ln w="9525">
            <a:noFill/>
            <a:miter lim="800000"/>
            <a:headEnd/>
            <a:tailEnd/>
          </a:ln>
        </p:spPr>
        <p:txBody>
          <a:bodyPr wrap="none">
            <a:spAutoFit/>
          </a:bodyPr>
          <a:lstStyle/>
          <a:p>
            <a:pPr eaLnBrk="0" hangingPunct="0"/>
            <a:r>
              <a:rPr lang="en-US" sz="1000"/>
              <a:t>D. Wieprecht, USGS May 1980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Recent Goals (2004) Continued </a:t>
            </a:r>
            <a:endParaRPr lang="en-US" dirty="0">
              <a:solidFill>
                <a:srgbClr val="C00000"/>
              </a:solidFill>
            </a:endParaRPr>
          </a:p>
        </p:txBody>
      </p:sp>
      <p:sp>
        <p:nvSpPr>
          <p:cNvPr id="63491" name="Content Placeholder 2"/>
          <p:cNvSpPr>
            <a:spLocks noGrp="1"/>
          </p:cNvSpPr>
          <p:nvPr>
            <p:ph idx="1"/>
          </p:nvPr>
        </p:nvSpPr>
        <p:spPr>
          <a:xfrm>
            <a:off x="457200" y="1600200"/>
            <a:ext cx="8229600" cy="4495800"/>
          </a:xfrm>
        </p:spPr>
        <p:txBody>
          <a:bodyPr/>
          <a:lstStyle/>
          <a:p>
            <a:pPr eaLnBrk="1" hangingPunct="1"/>
            <a:r>
              <a:rPr lang="en-US" smtClean="0"/>
              <a:t>“</a:t>
            </a:r>
            <a:r>
              <a:rPr lang="en-US" smtClean="0">
                <a:solidFill>
                  <a:schemeClr val="bg1"/>
                </a:solidFill>
              </a:rPr>
              <a:t>International Consistency”</a:t>
            </a:r>
          </a:p>
          <a:p>
            <a:pPr lvl="1" eaLnBrk="1" hangingPunct="1"/>
            <a:r>
              <a:rPr lang="en-US" smtClean="0">
                <a:solidFill>
                  <a:schemeClr val="bg1"/>
                </a:solidFill>
              </a:rPr>
              <a:t>Stay current with research, operational procedures</a:t>
            </a:r>
          </a:p>
          <a:p>
            <a:pPr lvl="1" eaLnBrk="1" hangingPunct="1"/>
            <a:r>
              <a:rPr lang="en-US" smtClean="0">
                <a:solidFill>
                  <a:schemeClr val="bg1"/>
                </a:solidFill>
              </a:rPr>
              <a:t>Break down language barriers between VAACs</a:t>
            </a:r>
          </a:p>
          <a:p>
            <a:pPr eaLnBrk="1" hangingPunct="1"/>
            <a:r>
              <a:rPr lang="en-US" smtClean="0">
                <a:solidFill>
                  <a:schemeClr val="bg1"/>
                </a:solidFill>
              </a:rPr>
              <a:t>Training (both NWS and external customers)</a:t>
            </a:r>
          </a:p>
          <a:p>
            <a:pPr lvl="1" eaLnBrk="1" hangingPunct="1"/>
            <a:r>
              <a:rPr lang="en-US" smtClean="0">
                <a:solidFill>
                  <a:schemeClr val="bg1"/>
                </a:solidFill>
              </a:rPr>
              <a:t>Volcanic ash forecasting still relatively new </a:t>
            </a:r>
          </a:p>
          <a:p>
            <a:pPr lvl="1" eaLnBrk="1" hangingPunct="1"/>
            <a:r>
              <a:rPr lang="en-US" smtClean="0">
                <a:solidFill>
                  <a:schemeClr val="bg1"/>
                </a:solidFill>
              </a:rPr>
              <a:t>Operational forecasters must stay current with new monitoring, forecasting techniques </a:t>
            </a:r>
          </a:p>
          <a:p>
            <a:pPr eaLnBrk="1" hangingPunct="1"/>
            <a:r>
              <a:rPr lang="en-US" smtClean="0">
                <a:solidFill>
                  <a:schemeClr val="bg1"/>
                </a:solidFill>
              </a:rPr>
              <a:t>Continued collaboration with Federal, private, international partners</a:t>
            </a:r>
            <a:endParaRPr lang="en-US" sz="1200" smtClean="0">
              <a:solidFill>
                <a:schemeClr val="bg1"/>
              </a:solidFill>
            </a:endParaRP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26EA1654-A5E8-426C-ABAC-38ECF8B7A787}" type="slidenum">
              <a:rPr lang="en-US" smtClean="0"/>
              <a:pPr>
                <a:defRPr/>
              </a:pPr>
              <a:t>60</a:t>
            </a:fld>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905000"/>
          </a:xfrm>
        </p:spPr>
        <p:txBody>
          <a:bodyPr>
            <a:normAutofit fontScale="90000"/>
          </a:bodyPr>
          <a:lstStyle/>
          <a:p>
            <a:pPr eaLnBrk="1" hangingPunct="1">
              <a:defRPr/>
            </a:pPr>
            <a:r>
              <a:rPr lang="en-US" sz="3600" dirty="0" smtClean="0">
                <a:solidFill>
                  <a:srgbClr val="C00000"/>
                </a:solidFill>
              </a:rPr>
              <a:t>Today’s Goals (from the 2007 National Volcanic Ash</a:t>
            </a:r>
            <a:br>
              <a:rPr lang="en-US" sz="3600" dirty="0" smtClean="0">
                <a:solidFill>
                  <a:srgbClr val="C00000"/>
                </a:solidFill>
              </a:rPr>
            </a:br>
            <a:r>
              <a:rPr lang="en-US" sz="3600" dirty="0" smtClean="0">
                <a:solidFill>
                  <a:srgbClr val="C00000"/>
                </a:solidFill>
              </a:rPr>
              <a:t>Operations Plan for Aviation)</a:t>
            </a:r>
            <a:r>
              <a:rPr lang="en-US" dirty="0" smtClean="0"/>
              <a:t/>
            </a:r>
            <a:br>
              <a:rPr lang="en-US" dirty="0" smtClean="0"/>
            </a:br>
            <a:endParaRPr lang="en-US" dirty="0"/>
          </a:p>
        </p:txBody>
      </p:sp>
      <p:sp>
        <p:nvSpPr>
          <p:cNvPr id="64515" name="Content Placeholder 2"/>
          <p:cNvSpPr>
            <a:spLocks noGrp="1"/>
          </p:cNvSpPr>
          <p:nvPr>
            <p:ph idx="1"/>
          </p:nvPr>
        </p:nvSpPr>
        <p:spPr>
          <a:xfrm>
            <a:off x="457200" y="2057400"/>
            <a:ext cx="8229600" cy="4251325"/>
          </a:xfrm>
        </p:spPr>
        <p:txBody>
          <a:bodyPr/>
          <a:lstStyle/>
          <a:p>
            <a:pPr eaLnBrk="1" hangingPunct="1"/>
            <a:r>
              <a:rPr lang="en-US" sz="2400" smtClean="0">
                <a:solidFill>
                  <a:schemeClr val="bg1"/>
                </a:solidFill>
              </a:rPr>
              <a:t>The overall goal: To eliminate encounters with ash that could degrade the in-flight safety of aircrews and passengers and cause damage to the aircraft. </a:t>
            </a:r>
          </a:p>
          <a:p>
            <a:pPr eaLnBrk="1" hangingPunct="1"/>
            <a:r>
              <a:rPr lang="en-US" sz="2400" smtClean="0">
                <a:solidFill>
                  <a:schemeClr val="bg1"/>
                </a:solidFill>
              </a:rPr>
              <a:t>Prevention of accidental encounters with hazardous clouds </a:t>
            </a:r>
          </a:p>
          <a:p>
            <a:pPr eaLnBrk="1" hangingPunct="1"/>
            <a:r>
              <a:rPr lang="en-US" sz="2400" smtClean="0">
                <a:solidFill>
                  <a:schemeClr val="bg1"/>
                </a:solidFill>
              </a:rPr>
              <a:t>Reduction of air traffic delays, diversions, or evasive actions when hazardous clouds are present </a:t>
            </a:r>
          </a:p>
          <a:p>
            <a:pPr eaLnBrk="1" hangingPunct="1"/>
            <a:r>
              <a:rPr lang="en-US" sz="2400" smtClean="0">
                <a:solidFill>
                  <a:schemeClr val="bg1"/>
                </a:solidFill>
              </a:rPr>
              <a:t>The development of a single, worldwide standard for exchange of information on airborne hazardous materials.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D6E11595-D576-43F3-BFD7-59E82901EC6C}" type="slidenum">
              <a:rPr lang="en-US" smtClean="0"/>
              <a:pPr>
                <a:defRPr/>
              </a:pPr>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fontScale="90000"/>
          </a:bodyPr>
          <a:lstStyle/>
          <a:p>
            <a:pPr eaLnBrk="1" hangingPunct="1">
              <a:defRPr/>
            </a:pPr>
            <a:r>
              <a:rPr lang="en-US" dirty="0" smtClean="0">
                <a:solidFill>
                  <a:srgbClr val="C00000"/>
                </a:solidFill>
              </a:rPr>
              <a:t>Volcanic Ash Advisory Center(s)</a:t>
            </a:r>
            <a:endParaRPr lang="en-US" dirty="0">
              <a:solidFill>
                <a:srgbClr val="C00000"/>
              </a:solidFill>
            </a:endParaRPr>
          </a:p>
        </p:txBody>
      </p:sp>
      <p:sp>
        <p:nvSpPr>
          <p:cNvPr id="65539" name="Content Placeholder 2"/>
          <p:cNvSpPr>
            <a:spLocks noGrp="1"/>
          </p:cNvSpPr>
          <p:nvPr>
            <p:ph idx="1"/>
          </p:nvPr>
        </p:nvSpPr>
        <p:spPr>
          <a:xfrm>
            <a:off x="533400" y="990600"/>
            <a:ext cx="8229600" cy="5410200"/>
          </a:xfrm>
        </p:spPr>
        <p:txBody>
          <a:bodyPr/>
          <a:lstStyle/>
          <a:p>
            <a:pPr eaLnBrk="1" hangingPunct="1"/>
            <a:r>
              <a:rPr lang="en-US" smtClean="0">
                <a:solidFill>
                  <a:schemeClr val="bg1"/>
                </a:solidFill>
              </a:rPr>
              <a:t>There are currently nine VAACs that operate around the globe.  </a:t>
            </a:r>
          </a:p>
          <a:p>
            <a:pPr eaLnBrk="1" hangingPunct="1"/>
            <a:r>
              <a:rPr lang="en-US" smtClean="0">
                <a:solidFill>
                  <a:schemeClr val="bg1"/>
                </a:solidFill>
              </a:rPr>
              <a:t>They are located in:</a:t>
            </a:r>
          </a:p>
          <a:p>
            <a:pPr lvl="1" eaLnBrk="1" hangingPunct="1"/>
            <a:r>
              <a:rPr lang="en-US" smtClean="0">
                <a:solidFill>
                  <a:schemeClr val="bg1"/>
                </a:solidFill>
              </a:rPr>
              <a:t>Anchorage, Alaska</a:t>
            </a:r>
          </a:p>
          <a:p>
            <a:pPr lvl="1" eaLnBrk="1" hangingPunct="1"/>
            <a:r>
              <a:rPr lang="en-US" smtClean="0">
                <a:solidFill>
                  <a:schemeClr val="bg1"/>
                </a:solidFill>
              </a:rPr>
              <a:t>Washington DC</a:t>
            </a:r>
          </a:p>
          <a:p>
            <a:pPr lvl="1" eaLnBrk="1" hangingPunct="1"/>
            <a:r>
              <a:rPr lang="en-US" smtClean="0">
                <a:solidFill>
                  <a:schemeClr val="bg1"/>
                </a:solidFill>
              </a:rPr>
              <a:t>Montreal, Canada</a:t>
            </a:r>
          </a:p>
          <a:p>
            <a:pPr lvl="1" eaLnBrk="1" hangingPunct="1"/>
            <a:r>
              <a:rPr lang="en-US" smtClean="0">
                <a:solidFill>
                  <a:schemeClr val="bg1"/>
                </a:solidFill>
              </a:rPr>
              <a:t>London, England</a:t>
            </a:r>
          </a:p>
          <a:p>
            <a:pPr lvl="1" eaLnBrk="1" hangingPunct="1"/>
            <a:r>
              <a:rPr lang="en-US" smtClean="0">
                <a:solidFill>
                  <a:schemeClr val="bg1"/>
                </a:solidFill>
              </a:rPr>
              <a:t>Tokyo, Japan</a:t>
            </a:r>
          </a:p>
          <a:p>
            <a:pPr lvl="1" eaLnBrk="1" hangingPunct="1"/>
            <a:r>
              <a:rPr lang="en-US" smtClean="0">
                <a:solidFill>
                  <a:schemeClr val="bg1"/>
                </a:solidFill>
              </a:rPr>
              <a:t>Toulouse, France</a:t>
            </a:r>
          </a:p>
          <a:p>
            <a:pPr lvl="1" eaLnBrk="1" hangingPunct="1"/>
            <a:r>
              <a:rPr lang="en-US" smtClean="0">
                <a:solidFill>
                  <a:schemeClr val="bg1"/>
                </a:solidFill>
              </a:rPr>
              <a:t>Buenos Aires, Argentina</a:t>
            </a:r>
          </a:p>
          <a:p>
            <a:pPr lvl="1" eaLnBrk="1" hangingPunct="1"/>
            <a:r>
              <a:rPr lang="en-US" smtClean="0">
                <a:solidFill>
                  <a:schemeClr val="bg1"/>
                </a:solidFill>
              </a:rPr>
              <a:t>Darwin, Australia</a:t>
            </a:r>
          </a:p>
          <a:p>
            <a:pPr lvl="1" eaLnBrk="1" hangingPunct="1"/>
            <a:r>
              <a:rPr lang="en-US" smtClean="0">
                <a:solidFill>
                  <a:schemeClr val="bg1"/>
                </a:solidFill>
              </a:rPr>
              <a:t>Wellington, New Zealand</a:t>
            </a:r>
          </a:p>
          <a:p>
            <a:pPr lvl="1"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E7F4D8D9-6B49-4ADC-90D5-6858126C06BF}" type="slidenum">
              <a:rPr lang="en-US" smtClean="0"/>
              <a:pPr>
                <a:defRPr/>
              </a:pPr>
              <a:t>62</a:t>
            </a:fld>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pPr>
                <a:defRPr/>
              </a:pPr>
              <a:t>63</a:t>
            </a:fld>
            <a:endParaRPr lang="en-US"/>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2"/>
          <a:srcRect/>
          <a:stretch>
            <a:fillRect/>
          </a:stretch>
        </p:blipFill>
        <p:spPr>
          <a:xfrm>
            <a:off x="838200" y="1143000"/>
            <a:ext cx="7467600" cy="5105400"/>
          </a:xfr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VAAC’s Responsibilities</a:t>
            </a:r>
            <a:endParaRPr lang="en-US" dirty="0">
              <a:solidFill>
                <a:srgbClr val="C00000"/>
              </a:solidFill>
            </a:endParaRPr>
          </a:p>
        </p:txBody>
      </p:sp>
      <p:sp>
        <p:nvSpPr>
          <p:cNvPr id="67587" name="Content Placeholder 2"/>
          <p:cNvSpPr>
            <a:spLocks noGrp="1"/>
          </p:cNvSpPr>
          <p:nvPr>
            <p:ph idx="1"/>
          </p:nvPr>
        </p:nvSpPr>
        <p:spPr/>
        <p:txBody>
          <a:bodyPr/>
          <a:lstStyle/>
          <a:p>
            <a:pPr eaLnBrk="1" hangingPunct="1"/>
            <a:r>
              <a:rPr lang="en-US" sz="2400" smtClean="0">
                <a:solidFill>
                  <a:schemeClr val="bg1"/>
                </a:solidFill>
              </a:rPr>
              <a:t>Develop and execute volcanic ash dispersion models in real-time.</a:t>
            </a:r>
          </a:p>
          <a:p>
            <a:pPr eaLnBrk="1" hangingPunct="1"/>
            <a:r>
              <a:rPr lang="en-US" sz="2400" smtClean="0">
                <a:solidFill>
                  <a:schemeClr val="bg1"/>
                </a:solidFill>
              </a:rPr>
              <a:t>Continuously use satellite information to identify volcanic ash and to discriminate volcanic ash clouds from weather clouds.</a:t>
            </a:r>
          </a:p>
          <a:p>
            <a:pPr eaLnBrk="1" hangingPunct="1"/>
            <a:r>
              <a:rPr lang="en-US" sz="2400" smtClean="0">
                <a:solidFill>
                  <a:schemeClr val="bg1"/>
                </a:solidFill>
              </a:rPr>
              <a:t>Issue Volcanic Ash Advisory (VAA) Statements and Volcanic Ash Graphics (VAG), which provide guidance to MWOs for SIGMETs involving volcanic ash.</a:t>
            </a:r>
          </a:p>
          <a:p>
            <a:pPr eaLnBrk="1" hangingPunct="1"/>
            <a:r>
              <a:rPr lang="en-US" sz="2400" smtClean="0">
                <a:solidFill>
                  <a:schemeClr val="bg1"/>
                </a:solidFill>
              </a:rPr>
              <a:t>Provide advisory service to Regional Area Forecast Centers, MWOs and other VAACs.</a:t>
            </a:r>
          </a:p>
          <a:p>
            <a:pPr eaLnBrk="1" hangingPunct="1"/>
            <a:r>
              <a:rPr lang="en-US" sz="2400" smtClean="0">
                <a:solidFill>
                  <a:schemeClr val="bg1"/>
                </a:solidFill>
              </a:rPr>
              <a:t>Coordinate with the aviation community, the public and neighboring VAACs about volcanic episodes.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CD04397A-49B0-4502-BF94-E6F22650563B}" type="slidenum">
              <a:rPr lang="en-US" smtClean="0"/>
              <a:pPr>
                <a:defRPr/>
              </a:pPr>
              <a:t>64</a:t>
            </a:fld>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2895600" y="2108200"/>
            <a:ext cx="20574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68611" name="Rectangle 3"/>
          <p:cNvSpPr>
            <a:spLocks noChangeArrowheads="1"/>
          </p:cNvSpPr>
          <p:nvPr/>
        </p:nvSpPr>
        <p:spPr bwMode="auto">
          <a:xfrm>
            <a:off x="3124200" y="2286000"/>
            <a:ext cx="1482725" cy="831850"/>
          </a:xfrm>
          <a:prstGeom prst="rect">
            <a:avLst/>
          </a:prstGeom>
          <a:noFill/>
          <a:ln w="9525">
            <a:noFill/>
            <a:miter lim="800000"/>
            <a:headEnd/>
            <a:tailEnd/>
          </a:ln>
        </p:spPr>
        <p:txBody>
          <a:bodyPr wrap="none" lIns="92075" tIns="46038" rIns="92075" bIns="46038">
            <a:spAutoFit/>
          </a:bodyPr>
          <a:lstStyle/>
          <a:p>
            <a:pPr eaLnBrk="0" hangingPunct="0"/>
            <a:r>
              <a:rPr lang="en-US" b="1">
                <a:solidFill>
                  <a:srgbClr val="FF0000"/>
                </a:solidFill>
                <a:latin typeface="Arial" charset="0"/>
              </a:rPr>
              <a:t>Regional</a:t>
            </a:r>
          </a:p>
          <a:p>
            <a:pPr eaLnBrk="0" hangingPunct="0"/>
            <a:r>
              <a:rPr lang="en-US" b="1">
                <a:solidFill>
                  <a:srgbClr val="FF0000"/>
                </a:solidFill>
                <a:latin typeface="Arial" charset="0"/>
              </a:rPr>
              <a:t>   VAAC</a:t>
            </a:r>
            <a:endParaRPr lang="en-US" sz="2800">
              <a:solidFill>
                <a:srgbClr val="FF0000"/>
              </a:solidFill>
              <a:latin typeface="Arial" charset="0"/>
            </a:endParaRPr>
          </a:p>
        </p:txBody>
      </p:sp>
      <p:sp>
        <p:nvSpPr>
          <p:cNvPr id="68612" name="Rectangle 4"/>
          <p:cNvSpPr>
            <a:spLocks noChangeArrowheads="1"/>
          </p:cNvSpPr>
          <p:nvPr/>
        </p:nvSpPr>
        <p:spPr bwMode="auto">
          <a:xfrm>
            <a:off x="1068388" y="2133600"/>
            <a:ext cx="1065212" cy="1108075"/>
          </a:xfrm>
          <a:prstGeom prst="rect">
            <a:avLst/>
          </a:prstGeom>
          <a:noFill/>
          <a:ln w="9525">
            <a:noFill/>
            <a:miter lim="800000"/>
            <a:headEnd/>
            <a:tailEnd/>
          </a:ln>
        </p:spPr>
        <p:txBody>
          <a:bodyPr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ACCs,</a:t>
            </a:r>
          </a:p>
          <a:p>
            <a:pPr eaLnBrk="0" hangingPunct="0"/>
            <a:r>
              <a:rPr lang="en-US" sz="2200" b="1">
                <a:solidFill>
                  <a:schemeClr val="bg1"/>
                </a:solidFill>
                <a:latin typeface="Arial" charset="0"/>
              </a:rPr>
              <a:t>FAA</a:t>
            </a:r>
          </a:p>
        </p:txBody>
      </p:sp>
      <p:sp>
        <p:nvSpPr>
          <p:cNvPr id="68613" name="Line 5"/>
          <p:cNvSpPr>
            <a:spLocks noChangeShapeType="1"/>
          </p:cNvSpPr>
          <p:nvPr/>
        </p:nvSpPr>
        <p:spPr bwMode="auto">
          <a:xfrm>
            <a:off x="3962400" y="1295400"/>
            <a:ext cx="0" cy="7620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4" name="Rectangle 6"/>
          <p:cNvSpPr>
            <a:spLocks noChangeArrowheads="1"/>
          </p:cNvSpPr>
          <p:nvPr/>
        </p:nvSpPr>
        <p:spPr bwMode="auto">
          <a:xfrm>
            <a:off x="5638800" y="762000"/>
            <a:ext cx="2971800" cy="533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5" name="Rectangle 7"/>
          <p:cNvSpPr>
            <a:spLocks noChangeArrowheads="1"/>
          </p:cNvSpPr>
          <p:nvPr/>
        </p:nvSpPr>
        <p:spPr bwMode="auto">
          <a:xfrm>
            <a:off x="5715000" y="838200"/>
            <a:ext cx="2884488" cy="4270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rgbClr val="FF0033"/>
                </a:solidFill>
                <a:latin typeface="Arial" charset="0"/>
              </a:rPr>
              <a:t> </a:t>
            </a:r>
            <a:r>
              <a:rPr lang="en-US" sz="2200" b="1">
                <a:solidFill>
                  <a:schemeClr val="bg1"/>
                </a:solidFill>
                <a:latin typeface="Arial" charset="0"/>
              </a:rPr>
              <a:t>NWS WFOs/CWSUs</a:t>
            </a:r>
          </a:p>
        </p:txBody>
      </p:sp>
      <p:sp>
        <p:nvSpPr>
          <p:cNvPr id="68616" name="Rectangle 8"/>
          <p:cNvSpPr>
            <a:spLocks noChangeArrowheads="1"/>
          </p:cNvSpPr>
          <p:nvPr/>
        </p:nvSpPr>
        <p:spPr bwMode="auto">
          <a:xfrm>
            <a:off x="3641725" y="1439863"/>
            <a:ext cx="247650"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68617" name="Line 9"/>
          <p:cNvSpPr>
            <a:spLocks noChangeShapeType="1"/>
          </p:cNvSpPr>
          <p:nvPr/>
        </p:nvSpPr>
        <p:spPr bwMode="auto">
          <a:xfrm flipH="1">
            <a:off x="4953000" y="1371600"/>
            <a:ext cx="60960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18" name="Rectangle 10"/>
          <p:cNvSpPr>
            <a:spLocks noChangeArrowheads="1"/>
          </p:cNvSpPr>
          <p:nvPr/>
        </p:nvSpPr>
        <p:spPr bwMode="auto">
          <a:xfrm>
            <a:off x="927100" y="4127500"/>
            <a:ext cx="6146800" cy="6604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19" name="Line 11"/>
          <p:cNvSpPr>
            <a:spLocks noChangeShapeType="1"/>
          </p:cNvSpPr>
          <p:nvPr/>
        </p:nvSpPr>
        <p:spPr bwMode="auto">
          <a:xfrm flipV="1">
            <a:off x="3962400" y="3352800"/>
            <a:ext cx="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0" name="Rectangle 12"/>
          <p:cNvSpPr>
            <a:spLocks noChangeArrowheads="1"/>
          </p:cNvSpPr>
          <p:nvPr/>
        </p:nvSpPr>
        <p:spPr bwMode="auto">
          <a:xfrm>
            <a:off x="3413125" y="4289425"/>
            <a:ext cx="228600"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68621" name="Rectangle 13"/>
          <p:cNvSpPr>
            <a:spLocks noChangeArrowheads="1"/>
          </p:cNvSpPr>
          <p:nvPr/>
        </p:nvSpPr>
        <p:spPr bwMode="auto">
          <a:xfrm>
            <a:off x="990600" y="2362200"/>
            <a:ext cx="1066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2" name="Line 14"/>
          <p:cNvSpPr>
            <a:spLocks noChangeShapeType="1"/>
          </p:cNvSpPr>
          <p:nvPr/>
        </p:nvSpPr>
        <p:spPr bwMode="auto">
          <a:xfrm>
            <a:off x="2057400" y="2743200"/>
            <a:ext cx="6858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3" name="Rectangle 15"/>
          <p:cNvSpPr>
            <a:spLocks noChangeArrowheads="1"/>
          </p:cNvSpPr>
          <p:nvPr/>
        </p:nvSpPr>
        <p:spPr bwMode="auto">
          <a:xfrm>
            <a:off x="3200400" y="762000"/>
            <a:ext cx="1409700" cy="666750"/>
          </a:xfrm>
          <a:prstGeom prst="rect">
            <a:avLst/>
          </a:prstGeom>
          <a:noFill/>
          <a:ln w="9525">
            <a:noFill/>
            <a:miter lim="800000"/>
            <a:headEnd/>
            <a:tailEnd/>
          </a:ln>
        </p:spPr>
        <p:txBody>
          <a:bodyPr lIns="92075" tIns="46038" rIns="92075" bIns="46038">
            <a:spAutoFit/>
          </a:bodyPr>
          <a:lstStyle/>
          <a:p>
            <a:pPr eaLnBrk="0" hangingPunct="0"/>
            <a:r>
              <a:rPr lang="en-US" sz="1400">
                <a:solidFill>
                  <a:srgbClr val="FF0033"/>
                </a:solidFill>
                <a:latin typeface="Times New Roman" pitchFamily="18" charset="0"/>
              </a:rPr>
              <a:t>        </a:t>
            </a:r>
            <a:r>
              <a:rPr lang="en-US" sz="2200" b="1">
                <a:solidFill>
                  <a:schemeClr val="bg1"/>
                </a:solidFill>
                <a:latin typeface="Arial" charset="0"/>
              </a:rPr>
              <a:t>MWOs</a:t>
            </a:r>
          </a:p>
          <a:p>
            <a:pPr eaLnBrk="0" hangingPunct="0">
              <a:lnSpc>
                <a:spcPct val="90000"/>
              </a:lnSpc>
            </a:pPr>
            <a:endParaRPr lang="en-US" sz="1700" b="1">
              <a:solidFill>
                <a:srgbClr val="0000FF"/>
              </a:solidFill>
              <a:latin typeface="Arial" charset="0"/>
            </a:endParaRPr>
          </a:p>
        </p:txBody>
      </p:sp>
      <p:sp>
        <p:nvSpPr>
          <p:cNvPr id="68624" name="Rectangle 16"/>
          <p:cNvSpPr>
            <a:spLocks noChangeArrowheads="1"/>
          </p:cNvSpPr>
          <p:nvPr/>
        </p:nvSpPr>
        <p:spPr bwMode="auto">
          <a:xfrm>
            <a:off x="990600" y="685800"/>
            <a:ext cx="1447800" cy="673100"/>
          </a:xfrm>
          <a:prstGeom prst="rect">
            <a:avLst/>
          </a:prstGeom>
          <a:noFill/>
          <a:ln w="25400">
            <a:solidFill>
              <a:schemeClr val="tx1"/>
            </a:solidFill>
            <a:miter lim="800000"/>
            <a:headEnd/>
            <a:tailEnd/>
          </a:ln>
        </p:spPr>
        <p:txBody>
          <a:bodyPr wrap="none" anchor="ctr"/>
          <a:lstStyle/>
          <a:p>
            <a:pPr eaLnBrk="0" hangingPunct="0"/>
            <a:endParaRPr lang="en-US">
              <a:solidFill>
                <a:schemeClr val="bg1"/>
              </a:solidFill>
            </a:endParaRPr>
          </a:p>
        </p:txBody>
      </p:sp>
      <p:sp>
        <p:nvSpPr>
          <p:cNvPr id="68625" name="Rectangle 17"/>
          <p:cNvSpPr>
            <a:spLocks noChangeArrowheads="1"/>
          </p:cNvSpPr>
          <p:nvPr/>
        </p:nvSpPr>
        <p:spPr bwMode="auto">
          <a:xfrm>
            <a:off x="1068388" y="617538"/>
            <a:ext cx="1120775" cy="769937"/>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Other</a:t>
            </a:r>
          </a:p>
          <a:p>
            <a:pPr eaLnBrk="0" hangingPunct="0"/>
            <a:r>
              <a:rPr lang="en-US" sz="2200" b="1">
                <a:solidFill>
                  <a:schemeClr val="bg1"/>
                </a:solidFill>
                <a:latin typeface="Arial" charset="0"/>
              </a:rPr>
              <a:t>VAACs</a:t>
            </a:r>
            <a:endParaRPr lang="en-US" sz="1700" b="1">
              <a:solidFill>
                <a:schemeClr val="bg1"/>
              </a:solidFill>
              <a:latin typeface="Arial" charset="0"/>
            </a:endParaRPr>
          </a:p>
        </p:txBody>
      </p:sp>
      <p:sp>
        <p:nvSpPr>
          <p:cNvPr id="68626" name="Line 18"/>
          <p:cNvSpPr>
            <a:spLocks noChangeShapeType="1"/>
          </p:cNvSpPr>
          <p:nvPr/>
        </p:nvSpPr>
        <p:spPr bwMode="auto">
          <a:xfrm>
            <a:off x="2211388" y="1447800"/>
            <a:ext cx="684212" cy="6096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27" name="Rectangle 19"/>
          <p:cNvSpPr>
            <a:spLocks noChangeArrowheads="1"/>
          </p:cNvSpPr>
          <p:nvPr/>
        </p:nvSpPr>
        <p:spPr bwMode="auto">
          <a:xfrm>
            <a:off x="5880100" y="2298700"/>
            <a:ext cx="2578100" cy="8255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68628" name="Rectangle 20"/>
          <p:cNvSpPr>
            <a:spLocks noChangeArrowheads="1"/>
          </p:cNvSpPr>
          <p:nvPr/>
        </p:nvSpPr>
        <p:spPr bwMode="auto">
          <a:xfrm>
            <a:off x="762000" y="5334000"/>
            <a:ext cx="3657600" cy="126365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VAAC = Volcanic Ash Advisory Center</a:t>
            </a:r>
          </a:p>
          <a:p>
            <a:pPr eaLnBrk="0" hangingPunct="0">
              <a:lnSpc>
                <a:spcPct val="80000"/>
              </a:lnSpc>
            </a:pPr>
            <a:r>
              <a:rPr lang="en-US" sz="1600">
                <a:solidFill>
                  <a:srgbClr val="FFFF00"/>
                </a:solidFill>
                <a:latin typeface="Arial" charset="0"/>
              </a:rPr>
              <a:t>MWO = Meteorological Watch Offices</a:t>
            </a:r>
          </a:p>
          <a:p>
            <a:pPr eaLnBrk="0" hangingPunct="0">
              <a:lnSpc>
                <a:spcPct val="80000"/>
              </a:lnSpc>
            </a:pPr>
            <a:r>
              <a:rPr lang="en-US" sz="1600">
                <a:solidFill>
                  <a:srgbClr val="FFFF00"/>
                </a:solidFill>
                <a:latin typeface="Arial" charset="0"/>
              </a:rPr>
              <a:t>WFO = Weather Forecast Office</a:t>
            </a:r>
          </a:p>
          <a:p>
            <a:pPr eaLnBrk="0" hangingPunct="0">
              <a:lnSpc>
                <a:spcPct val="80000"/>
              </a:lnSpc>
            </a:pPr>
            <a:r>
              <a:rPr lang="en-US" sz="1600">
                <a:solidFill>
                  <a:srgbClr val="FFFF00"/>
                </a:solidFill>
                <a:latin typeface="Arial" charset="0"/>
              </a:rPr>
              <a:t>AWC = Aviation Weather Center</a:t>
            </a:r>
          </a:p>
          <a:p>
            <a:pPr eaLnBrk="0" hangingPunct="0">
              <a:lnSpc>
                <a:spcPct val="80000"/>
              </a:lnSpc>
            </a:pPr>
            <a:r>
              <a:rPr lang="en-US" sz="1600">
                <a:solidFill>
                  <a:srgbClr val="FFFF00"/>
                </a:solidFill>
                <a:latin typeface="Arial" charset="0"/>
              </a:rPr>
              <a:t>FAA = Federal Aviation Administration</a:t>
            </a:r>
          </a:p>
          <a:p>
            <a:pPr eaLnBrk="0" hangingPunct="0">
              <a:lnSpc>
                <a:spcPct val="80000"/>
              </a:lnSpc>
            </a:pPr>
            <a:r>
              <a:rPr lang="en-US" sz="1600">
                <a:solidFill>
                  <a:srgbClr val="FFFF00"/>
                </a:solidFill>
                <a:latin typeface="Arial" charset="0"/>
              </a:rPr>
              <a:t>CWSU = Center Weather Service Unit</a:t>
            </a:r>
          </a:p>
        </p:txBody>
      </p:sp>
      <p:sp>
        <p:nvSpPr>
          <p:cNvPr id="68629" name="Rectangle 21"/>
          <p:cNvSpPr>
            <a:spLocks noChangeArrowheads="1"/>
          </p:cNvSpPr>
          <p:nvPr/>
        </p:nvSpPr>
        <p:spPr bwMode="auto">
          <a:xfrm>
            <a:off x="685800" y="5029200"/>
            <a:ext cx="7835900" cy="1676400"/>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8630" name="Rectangle 22"/>
          <p:cNvSpPr>
            <a:spLocks noChangeArrowheads="1"/>
          </p:cNvSpPr>
          <p:nvPr/>
        </p:nvSpPr>
        <p:spPr bwMode="auto">
          <a:xfrm>
            <a:off x="533400" y="4060825"/>
            <a:ext cx="7011988" cy="769938"/>
          </a:xfrm>
          <a:prstGeom prst="rect">
            <a:avLst/>
          </a:prstGeom>
          <a:noFill/>
          <a:ln w="9525">
            <a:noFill/>
            <a:miter lim="800000"/>
            <a:headEnd/>
            <a:tailEnd/>
          </a:ln>
        </p:spPr>
        <p:txBody>
          <a:bodyPr lIns="92075" tIns="46038" rIns="92075" bIns="46038">
            <a:spAutoFit/>
          </a:bodyPr>
          <a:lstStyle/>
          <a:p>
            <a:pPr lvl="1" algn="ctr" eaLnBrk="0" hangingPunct="0"/>
            <a:r>
              <a:rPr lang="en-US" sz="2200" b="1">
                <a:solidFill>
                  <a:schemeClr val="bg1"/>
                </a:solidFill>
                <a:latin typeface="Arial" charset="0"/>
              </a:rPr>
              <a:t>Other U.S. government agencies including  AWC, DoD (AFWA), FEMA</a:t>
            </a:r>
          </a:p>
        </p:txBody>
      </p:sp>
      <p:sp>
        <p:nvSpPr>
          <p:cNvPr id="68631" name="Rectangle 23"/>
          <p:cNvSpPr>
            <a:spLocks noChangeArrowheads="1"/>
          </p:cNvSpPr>
          <p:nvPr/>
        </p:nvSpPr>
        <p:spPr bwMode="auto">
          <a:xfrm>
            <a:off x="4572000" y="5334000"/>
            <a:ext cx="3862388" cy="1068388"/>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DoD = Department of Defense</a:t>
            </a:r>
          </a:p>
          <a:p>
            <a:pPr eaLnBrk="0" hangingPunct="0">
              <a:lnSpc>
                <a:spcPct val="80000"/>
              </a:lnSpc>
            </a:pPr>
            <a:r>
              <a:rPr lang="en-US" sz="1600">
                <a:solidFill>
                  <a:srgbClr val="FFFF00"/>
                </a:solidFill>
                <a:latin typeface="Arial" charset="0"/>
              </a:rPr>
              <a:t>AFWA = Air Force Weather Agency</a:t>
            </a:r>
          </a:p>
          <a:p>
            <a:pPr eaLnBrk="0" hangingPunct="0">
              <a:lnSpc>
                <a:spcPct val="80000"/>
              </a:lnSpc>
            </a:pPr>
            <a:r>
              <a:rPr lang="en-US" sz="1600">
                <a:solidFill>
                  <a:srgbClr val="FFFF00"/>
                </a:solidFill>
                <a:latin typeface="Arial" charset="0"/>
              </a:rPr>
              <a:t>FEMA = Federal Emergency 		            	Management Agency</a:t>
            </a:r>
          </a:p>
          <a:p>
            <a:pPr eaLnBrk="0" hangingPunct="0">
              <a:lnSpc>
                <a:spcPct val="80000"/>
              </a:lnSpc>
            </a:pPr>
            <a:r>
              <a:rPr lang="en-US" sz="1600">
                <a:solidFill>
                  <a:srgbClr val="FFFF00"/>
                </a:solidFill>
                <a:latin typeface="Arial" charset="0"/>
              </a:rPr>
              <a:t>ACC = Area Control Center</a:t>
            </a:r>
            <a:r>
              <a:rPr lang="en-US" sz="1600">
                <a:solidFill>
                  <a:schemeClr val="tx2"/>
                </a:solidFill>
                <a:latin typeface="Arial" charset="0"/>
              </a:rPr>
              <a:t>                                       </a:t>
            </a:r>
          </a:p>
        </p:txBody>
      </p:sp>
      <p:sp>
        <p:nvSpPr>
          <p:cNvPr id="68632" name="Rectangle 24"/>
          <p:cNvSpPr>
            <a:spLocks noChangeArrowheads="1"/>
          </p:cNvSpPr>
          <p:nvPr/>
        </p:nvSpPr>
        <p:spPr bwMode="auto">
          <a:xfrm>
            <a:off x="3354388" y="5029200"/>
            <a:ext cx="2208212"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latin typeface="Arial" charset="0"/>
              </a:rPr>
              <a:t>    </a:t>
            </a:r>
            <a:r>
              <a:rPr lang="en-US" sz="1600" b="1">
                <a:solidFill>
                  <a:schemeClr val="bg1"/>
                </a:solidFill>
                <a:latin typeface="Arial" charset="0"/>
              </a:rPr>
              <a:t>Abbreviations:</a:t>
            </a:r>
          </a:p>
        </p:txBody>
      </p:sp>
      <p:sp>
        <p:nvSpPr>
          <p:cNvPr id="68633" name="Rectangle 25"/>
          <p:cNvSpPr>
            <a:spLocks noChangeArrowheads="1"/>
          </p:cNvSpPr>
          <p:nvPr/>
        </p:nvSpPr>
        <p:spPr bwMode="auto">
          <a:xfrm>
            <a:off x="5927725" y="2378075"/>
            <a:ext cx="2900363" cy="677863"/>
          </a:xfrm>
          <a:prstGeom prst="rect">
            <a:avLst/>
          </a:prstGeom>
          <a:noFill/>
          <a:ln w="9525">
            <a:noFill/>
            <a:miter lim="800000"/>
            <a:headEnd/>
            <a:tailEnd/>
          </a:ln>
        </p:spPr>
        <p:txBody>
          <a:bodyPr lIns="92075" tIns="46038" rIns="92075" bIns="46038">
            <a:spAutoFit/>
          </a:bodyPr>
          <a:lstStyle/>
          <a:p>
            <a:pPr eaLnBrk="0" hangingPunct="0">
              <a:lnSpc>
                <a:spcPct val="95000"/>
              </a:lnSpc>
            </a:pPr>
            <a:r>
              <a:rPr lang="en-US" sz="2000" b="1">
                <a:solidFill>
                  <a:schemeClr val="bg1"/>
                </a:solidFill>
                <a:latin typeface="Arial" charset="0"/>
              </a:rPr>
              <a:t>          Airlines, </a:t>
            </a:r>
          </a:p>
          <a:p>
            <a:pPr eaLnBrk="0" hangingPunct="0">
              <a:lnSpc>
                <a:spcPct val="95000"/>
              </a:lnSpc>
            </a:pPr>
            <a:r>
              <a:rPr lang="en-US" sz="2000" b="1">
                <a:solidFill>
                  <a:schemeClr val="bg1"/>
                </a:solidFill>
                <a:latin typeface="Arial" charset="0"/>
              </a:rPr>
              <a:t>Aviation community</a:t>
            </a:r>
            <a:endParaRPr lang="en-US" b="1">
              <a:solidFill>
                <a:schemeClr val="bg1"/>
              </a:solidFill>
              <a:latin typeface="Arial" charset="0"/>
            </a:endParaRPr>
          </a:p>
        </p:txBody>
      </p:sp>
      <p:sp>
        <p:nvSpPr>
          <p:cNvPr id="68634" name="Line 26"/>
          <p:cNvSpPr>
            <a:spLocks noChangeShapeType="1"/>
          </p:cNvSpPr>
          <p:nvPr/>
        </p:nvSpPr>
        <p:spPr bwMode="auto">
          <a:xfrm flipH="1">
            <a:off x="5029200" y="2743200"/>
            <a:ext cx="8382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68635" name="Rectangle 27"/>
          <p:cNvSpPr>
            <a:spLocks noChangeArrowheads="1"/>
          </p:cNvSpPr>
          <p:nvPr/>
        </p:nvSpPr>
        <p:spPr bwMode="auto">
          <a:xfrm>
            <a:off x="3429000" y="711200"/>
            <a:ext cx="1206500" cy="584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10268" name="Rectangle 28"/>
          <p:cNvSpPr>
            <a:spLocks noGrp="1" noChangeArrowheads="1"/>
          </p:cNvSpPr>
          <p:nvPr>
            <p:ph type="title"/>
          </p:nvPr>
        </p:nvSpPr>
        <p:spPr>
          <a:xfrm>
            <a:off x="687388" y="0"/>
            <a:ext cx="7770812" cy="685800"/>
          </a:xfrm>
        </p:spPr>
        <p:txBody>
          <a:bodyPr/>
          <a:lstStyle/>
          <a:p>
            <a:pPr eaLnBrk="1" hangingPunct="1">
              <a:defRPr/>
            </a:pPr>
            <a:r>
              <a:rPr lang="en-US" sz="3200" dirty="0" smtClean="0">
                <a:solidFill>
                  <a:srgbClr val="FF0000"/>
                </a:solidFill>
              </a:rPr>
              <a:t>VAAC Customers</a:t>
            </a: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0"/>
            <a:ext cx="8229600" cy="838200"/>
          </a:xfrm>
        </p:spPr>
        <p:txBody>
          <a:bodyPr>
            <a:normAutofit fontScale="90000"/>
          </a:bodyPr>
          <a:lstStyle/>
          <a:p>
            <a:pPr eaLnBrk="1" hangingPunct="1">
              <a:defRPr/>
            </a:pPr>
            <a:r>
              <a:rPr lang="en-US" sz="4000" dirty="0" smtClean="0">
                <a:solidFill>
                  <a:srgbClr val="C00000"/>
                </a:solidFill>
              </a:rPr>
              <a:t>Volcanic Ash Advisory Issuance</a:t>
            </a:r>
          </a:p>
        </p:txBody>
      </p:sp>
      <p:sp>
        <p:nvSpPr>
          <p:cNvPr id="69635" name="Rectangle 3"/>
          <p:cNvSpPr>
            <a:spLocks noGrp="1" noChangeArrowheads="1"/>
          </p:cNvSpPr>
          <p:nvPr>
            <p:ph type="body" idx="1"/>
          </p:nvPr>
        </p:nvSpPr>
        <p:spPr>
          <a:xfrm>
            <a:off x="457200" y="838200"/>
            <a:ext cx="8229600" cy="5715000"/>
          </a:xfrm>
        </p:spPr>
        <p:txBody>
          <a:bodyPr/>
          <a:lstStyle/>
          <a:p>
            <a:pPr eaLnBrk="1" hangingPunct="1"/>
            <a:r>
              <a:rPr lang="en-US" sz="3200" smtClean="0">
                <a:solidFill>
                  <a:schemeClr val="bg1"/>
                </a:solidFill>
              </a:rPr>
              <a:t>Detection of Ash in Satellite Imagery</a:t>
            </a:r>
          </a:p>
          <a:p>
            <a:pPr eaLnBrk="1" hangingPunct="1"/>
            <a:r>
              <a:rPr lang="en-US" sz="3200" smtClean="0">
                <a:solidFill>
                  <a:schemeClr val="bg1"/>
                </a:solidFill>
              </a:rPr>
              <a:t>The issuance of a SIGMET by an Meteorological Watch Office (MWO)</a:t>
            </a:r>
          </a:p>
          <a:p>
            <a:pPr eaLnBrk="1" hangingPunct="1"/>
            <a:r>
              <a:rPr lang="en-US" sz="3200" smtClean="0">
                <a:solidFill>
                  <a:schemeClr val="bg1"/>
                </a:solidFill>
              </a:rPr>
              <a:t>Pilot reports (Pireps) of ash with  confirmation from MWO’s, Observatories and/or other points of contact.</a:t>
            </a:r>
          </a:p>
          <a:p>
            <a:pPr eaLnBrk="1" hangingPunct="1"/>
            <a:r>
              <a:rPr lang="en-US" sz="3200" smtClean="0">
                <a:solidFill>
                  <a:schemeClr val="bg1"/>
                </a:solidFill>
              </a:rPr>
              <a:t>Volcano Observatories (VO) and other related science facilities.</a:t>
            </a:r>
          </a:p>
          <a:p>
            <a:pPr eaLnBrk="1" hangingPunct="1"/>
            <a:r>
              <a:rPr lang="en-US" sz="3200" smtClean="0">
                <a:solidFill>
                  <a:schemeClr val="bg1"/>
                </a:solidFill>
              </a:rPr>
              <a:t>Other agencies such as AWC, AFWA, DOD etc.</a:t>
            </a:r>
          </a:p>
          <a:p>
            <a:pPr eaLnBrk="1" hangingPunct="1"/>
            <a:endParaRPr lang="en-US" sz="2400" b="1" smtClean="0">
              <a:solidFill>
                <a:srgbClr val="FFFF00"/>
              </a:solidFill>
            </a:endParaRPr>
          </a:p>
          <a:p>
            <a:pPr eaLnBrk="1" hangingPunct="1">
              <a:buFont typeface="Wingdings" pitchFamily="2" charset="2"/>
              <a:buNone/>
            </a:pPr>
            <a:endParaRPr lang="en-US" sz="2400" b="1" smtClean="0">
              <a:solidFill>
                <a:srgbClr val="FFFF0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 Volcanic Ash Advisory</a:t>
            </a:r>
          </a:p>
        </p:txBody>
      </p:sp>
      <p:sp>
        <p:nvSpPr>
          <p:cNvPr id="70659" name="Rectangle 3"/>
          <p:cNvSpPr>
            <a:spLocks noGrp="1" noChangeArrowheads="1"/>
          </p:cNvSpPr>
          <p:nvPr>
            <p:ph type="body" idx="1"/>
          </p:nvPr>
        </p:nvSpPr>
        <p:spPr>
          <a:xfrm>
            <a:off x="457200" y="1981200"/>
            <a:ext cx="8229600" cy="4114800"/>
          </a:xfrm>
        </p:spPr>
        <p:txBody>
          <a:bodyPr/>
          <a:lstStyle/>
          <a:p>
            <a:pPr eaLnBrk="1" hangingPunct="1">
              <a:lnSpc>
                <a:spcPct val="90000"/>
              </a:lnSpc>
            </a:pPr>
            <a:r>
              <a:rPr lang="en-US" sz="3200" smtClean="0">
                <a:solidFill>
                  <a:schemeClr val="bg1"/>
                </a:solidFill>
              </a:rPr>
              <a:t>Receive information from source</a:t>
            </a:r>
          </a:p>
          <a:p>
            <a:pPr eaLnBrk="1" hangingPunct="1">
              <a:lnSpc>
                <a:spcPct val="90000"/>
              </a:lnSpc>
            </a:pPr>
            <a:r>
              <a:rPr lang="en-US" sz="3200" smtClean="0">
                <a:solidFill>
                  <a:schemeClr val="bg1"/>
                </a:solidFill>
              </a:rPr>
              <a:t>Send out Quick VAA</a:t>
            </a:r>
          </a:p>
          <a:p>
            <a:pPr eaLnBrk="1" hangingPunct="1">
              <a:lnSpc>
                <a:spcPct val="90000"/>
              </a:lnSpc>
            </a:pPr>
            <a:r>
              <a:rPr lang="en-US" sz="3200" smtClean="0">
                <a:solidFill>
                  <a:schemeClr val="bg1"/>
                </a:solidFill>
              </a:rPr>
              <a:t>Issue Volcano Checklist which involves calling different agencies and writing down specifics of information</a:t>
            </a:r>
          </a:p>
          <a:p>
            <a:pPr eaLnBrk="1" hangingPunct="1">
              <a:lnSpc>
                <a:spcPct val="90000"/>
              </a:lnSpc>
            </a:pPr>
            <a:r>
              <a:rPr lang="en-US" sz="3200" smtClean="0">
                <a:solidFill>
                  <a:schemeClr val="bg1"/>
                </a:solidFill>
              </a:rPr>
              <a:t>Make calls for additional information if needed.</a:t>
            </a:r>
          </a:p>
          <a:p>
            <a:pPr eaLnBrk="1" hangingPunct="1">
              <a:lnSpc>
                <a:spcPct val="90000"/>
              </a:lnSpc>
            </a:pPr>
            <a:r>
              <a:rPr lang="en-US" sz="3200" smtClean="0">
                <a:solidFill>
                  <a:schemeClr val="bg1"/>
                </a:solidFill>
              </a:rPr>
              <a:t>Run Hysplit model if applicable</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defRPr/>
            </a:pPr>
            <a:r>
              <a:rPr lang="en-US" sz="4000" dirty="0" smtClean="0">
                <a:solidFill>
                  <a:srgbClr val="C00000"/>
                </a:solidFill>
              </a:rPr>
              <a:t>The Process of Issuing an Volcanic Ash Advisory…</a:t>
            </a:r>
          </a:p>
        </p:txBody>
      </p:sp>
      <p:sp>
        <p:nvSpPr>
          <p:cNvPr id="71683" name="Rectangle 3"/>
          <p:cNvSpPr>
            <a:spLocks noGrp="1" noChangeArrowheads="1"/>
          </p:cNvSpPr>
          <p:nvPr>
            <p:ph type="body" idx="1"/>
          </p:nvPr>
        </p:nvSpPr>
        <p:spPr/>
        <p:txBody>
          <a:bodyPr/>
          <a:lstStyle/>
          <a:p>
            <a:pPr eaLnBrk="1" hangingPunct="1">
              <a:lnSpc>
                <a:spcPct val="90000"/>
              </a:lnSpc>
            </a:pPr>
            <a:r>
              <a:rPr lang="en-US" sz="3200" smtClean="0">
                <a:solidFill>
                  <a:schemeClr val="bg1"/>
                </a:solidFill>
              </a:rPr>
              <a:t>Issue full VAA with graphic and forecast.</a:t>
            </a:r>
          </a:p>
          <a:p>
            <a:pPr eaLnBrk="1" hangingPunct="1">
              <a:lnSpc>
                <a:spcPct val="90000"/>
              </a:lnSpc>
            </a:pPr>
            <a:r>
              <a:rPr lang="en-US" sz="3200" smtClean="0">
                <a:solidFill>
                  <a:schemeClr val="bg1"/>
                </a:solidFill>
              </a:rPr>
              <a:t>Issue additional VAAs based on new information and/or updated forecast.</a:t>
            </a:r>
          </a:p>
          <a:p>
            <a:pPr eaLnBrk="1" hangingPunct="1">
              <a:lnSpc>
                <a:spcPct val="90000"/>
              </a:lnSpc>
            </a:pPr>
            <a:r>
              <a:rPr lang="en-US" sz="3200" smtClean="0">
                <a:solidFill>
                  <a:schemeClr val="bg1"/>
                </a:solidFill>
              </a:rPr>
              <a:t>Continue to monitor for ash in satellite imagery, possible change in direction, or clouds break as ash is now able to be seen.</a:t>
            </a:r>
          </a:p>
          <a:p>
            <a:pPr eaLnBrk="1" hangingPunct="1">
              <a:lnSpc>
                <a:spcPct val="90000"/>
              </a:lnSpc>
            </a:pPr>
            <a:r>
              <a:rPr lang="en-US" sz="3200" smtClean="0">
                <a:solidFill>
                  <a:schemeClr val="bg1"/>
                </a:solidFill>
              </a:rPr>
              <a:t>Continue to update agencies with additional information.</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lstStyle/>
          <a:p>
            <a:pPr eaLnBrk="1" hangingPunct="1">
              <a:defRPr/>
            </a:pPr>
            <a:r>
              <a:rPr lang="en-US" sz="4000" dirty="0" smtClean="0">
                <a:solidFill>
                  <a:srgbClr val="C00000"/>
                </a:solidFill>
              </a:rPr>
              <a:t>VAA Cancellation</a:t>
            </a:r>
          </a:p>
        </p:txBody>
      </p:sp>
      <p:sp>
        <p:nvSpPr>
          <p:cNvPr id="72707" name="Rectangle 3"/>
          <p:cNvSpPr>
            <a:spLocks noGrp="1" noChangeArrowheads="1"/>
          </p:cNvSpPr>
          <p:nvPr>
            <p:ph type="body" idx="1"/>
          </p:nvPr>
        </p:nvSpPr>
        <p:spPr>
          <a:xfrm>
            <a:off x="457200" y="914400"/>
            <a:ext cx="8229600" cy="5562600"/>
          </a:xfrm>
        </p:spPr>
        <p:txBody>
          <a:bodyPr/>
          <a:lstStyle/>
          <a:p>
            <a:pPr eaLnBrk="1" hangingPunct="1">
              <a:lnSpc>
                <a:spcPct val="90000"/>
              </a:lnSpc>
            </a:pPr>
            <a:r>
              <a:rPr lang="en-US" sz="320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pPr>
            <a:r>
              <a:rPr lang="en-US" sz="3200" smtClean="0">
                <a:solidFill>
                  <a:schemeClr val="bg1"/>
                </a:solidFill>
              </a:rPr>
              <a:t>MWO office relays to VAAC they are ending SIGMETs as information provided to them signifies volcano is no longer erupting and ash has dissipated.</a:t>
            </a:r>
          </a:p>
          <a:p>
            <a:pPr eaLnBrk="1" hangingPunct="1">
              <a:lnSpc>
                <a:spcPct val="90000"/>
              </a:lnSpc>
            </a:pPr>
            <a:r>
              <a:rPr lang="en-US" sz="3200" smtClean="0">
                <a:solidFill>
                  <a:schemeClr val="bg1"/>
                </a:solidFill>
              </a:rPr>
              <a:t>MWO SIGMET has expired although information is not provided to the VAAC – usually wait 12-24 hours after the expired SIGMET.</a:t>
            </a:r>
          </a:p>
          <a:p>
            <a:pPr eaLnBrk="1" hangingPunct="1">
              <a:lnSpc>
                <a:spcPct val="90000"/>
              </a:lnSpc>
            </a:pPr>
            <a:endParaRPr lang="en-US" sz="2000" b="1" smtClean="0">
              <a:solidFill>
                <a:srgbClr val="FFFF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solidFill>
                  <a:srgbClr val="C00000"/>
                </a:solidFill>
              </a:rPr>
              <a:t>Volcanic Gases</a:t>
            </a:r>
            <a:endParaRPr lang="en-US" dirty="0">
              <a:solidFill>
                <a:srgbClr val="C00000"/>
              </a:solidFill>
            </a:endParaRPr>
          </a:p>
        </p:txBody>
      </p:sp>
      <p:sp>
        <p:nvSpPr>
          <p:cNvPr id="9219" name="Content Placeholder 4"/>
          <p:cNvSpPr>
            <a:spLocks noGrp="1"/>
          </p:cNvSpPr>
          <p:nvPr>
            <p:ph idx="1"/>
          </p:nvPr>
        </p:nvSpPr>
        <p:spPr>
          <a:xfrm>
            <a:off x="457200" y="914400"/>
            <a:ext cx="8229600" cy="5486400"/>
          </a:xfrm>
        </p:spPr>
        <p:txBody>
          <a:bodyPr/>
          <a:lstStyle/>
          <a:p>
            <a:pPr eaLnBrk="1" hangingPunct="1"/>
            <a:r>
              <a:rPr lang="en-US" sz="2400" smtClean="0">
                <a:solidFill>
                  <a:schemeClr val="bg1"/>
                </a:solidFill>
              </a:rPr>
              <a:t>At high pressures deep beneath the earth's surface, volcanic gases are dissolved in molten rock. But as magma rises toward the surface, there is a tremendous increase in gas volume which, if it exceeds the volume of the magma, can lead to explosive results at the Earth's surface.</a:t>
            </a:r>
          </a:p>
          <a:p>
            <a:pPr eaLnBrk="1" hangingPunct="1"/>
            <a:r>
              <a:rPr lang="en-US" sz="2400" smtClean="0">
                <a:solidFill>
                  <a:schemeClr val="bg1"/>
                </a:solidFill>
              </a:rPr>
              <a:t>The most abundant volcanic gases released into the atmosphere, in descending order, are:  H</a:t>
            </a:r>
            <a:r>
              <a:rPr lang="en-US" sz="2400" baseline="-25000" smtClean="0">
                <a:solidFill>
                  <a:schemeClr val="bg1"/>
                </a:solidFill>
              </a:rPr>
              <a:t>2</a:t>
            </a:r>
            <a:r>
              <a:rPr lang="en-US" sz="2400" smtClean="0">
                <a:solidFill>
                  <a:schemeClr val="bg1"/>
                </a:solidFill>
              </a:rPr>
              <a:t>0(g), C0</a:t>
            </a:r>
            <a:r>
              <a:rPr lang="en-US" sz="2400" baseline="-25000" smtClean="0">
                <a:solidFill>
                  <a:schemeClr val="bg1"/>
                </a:solidFill>
              </a:rPr>
              <a:t>2, </a:t>
            </a:r>
            <a:r>
              <a:rPr lang="en-US" sz="2400" smtClean="0">
                <a:solidFill>
                  <a:schemeClr val="bg1"/>
                </a:solidFill>
              </a:rPr>
              <a:t>and S0</a:t>
            </a:r>
            <a:r>
              <a:rPr lang="en-US" sz="2400" baseline="-25000" smtClean="0">
                <a:solidFill>
                  <a:schemeClr val="bg1"/>
                </a:solidFill>
              </a:rPr>
              <a:t>2</a:t>
            </a:r>
            <a:r>
              <a:rPr lang="en-US" sz="2400" smtClean="0">
                <a:solidFill>
                  <a:schemeClr val="bg1"/>
                </a:solidFill>
              </a:rPr>
              <a:t>. Small or trace amounts of others gases (also in descending order, include:  H</a:t>
            </a:r>
            <a:r>
              <a:rPr lang="en-US" sz="2400" baseline="-25000" smtClean="0">
                <a:solidFill>
                  <a:schemeClr val="bg1"/>
                </a:solidFill>
              </a:rPr>
              <a:t>2</a:t>
            </a:r>
            <a:r>
              <a:rPr lang="en-US" sz="2400" smtClean="0">
                <a:solidFill>
                  <a:schemeClr val="bg1"/>
                </a:solidFill>
              </a:rPr>
              <a:t>S, H</a:t>
            </a:r>
            <a:r>
              <a:rPr lang="en-US" sz="2400" baseline="-25000" smtClean="0">
                <a:solidFill>
                  <a:schemeClr val="bg1"/>
                </a:solidFill>
              </a:rPr>
              <a:t>2</a:t>
            </a:r>
            <a:r>
              <a:rPr lang="en-US" sz="2400" smtClean="0">
                <a:solidFill>
                  <a:schemeClr val="bg1"/>
                </a:solidFill>
              </a:rPr>
              <a:t>(g), CO, HCL, HF – both strong acids - and even He.</a:t>
            </a:r>
          </a:p>
          <a:p>
            <a:pPr eaLnBrk="1" hangingPunct="1"/>
            <a:r>
              <a:rPr lang="en-US" sz="2400" smtClean="0">
                <a:solidFill>
                  <a:schemeClr val="bg1"/>
                </a:solidFill>
              </a:rPr>
              <a:t>The volcanic gases that pose the greatest potential hazard to people, animals, agriculture, and property are: S0</a:t>
            </a:r>
            <a:r>
              <a:rPr lang="en-US" sz="2400" baseline="-25000" smtClean="0">
                <a:solidFill>
                  <a:schemeClr val="bg1"/>
                </a:solidFill>
              </a:rPr>
              <a:t>2</a:t>
            </a:r>
            <a:r>
              <a:rPr lang="en-US" sz="2400" smtClean="0">
                <a:solidFill>
                  <a:schemeClr val="bg1"/>
                </a:solidFill>
              </a:rPr>
              <a:t>, C0</a:t>
            </a:r>
            <a:r>
              <a:rPr lang="en-US" sz="2400" baseline="-25000" smtClean="0">
                <a:solidFill>
                  <a:schemeClr val="bg1"/>
                </a:solidFill>
              </a:rPr>
              <a:t>2</a:t>
            </a:r>
            <a:r>
              <a:rPr lang="en-US" sz="2400" smtClean="0">
                <a:solidFill>
                  <a:schemeClr val="bg1"/>
                </a:solidFill>
              </a:rPr>
              <a:t>, and HF (acid). </a:t>
            </a:r>
          </a:p>
          <a:p>
            <a:pPr eaLnBrk="1" hangingPunct="1"/>
            <a:endParaRPr lang="en-US" sz="1600" smtClean="0"/>
          </a:p>
          <a:p>
            <a:pPr eaLnBrk="1" hangingPunct="1"/>
            <a:endParaRPr lang="en-US" sz="1200" smtClean="0"/>
          </a:p>
          <a:p>
            <a:pPr eaLnBrk="1" hangingPunct="1"/>
            <a:endParaRPr lang="en-US" sz="1200" smtClean="0"/>
          </a:p>
        </p:txBody>
      </p:sp>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11/14/2008</a:t>
            </a:fld>
            <a:endParaRPr lang="en-US"/>
          </a:p>
        </p:txBody>
      </p:sp>
      <p:sp>
        <p:nvSpPr>
          <p:cNvPr id="4" name="Slide Number Placeholder 3"/>
          <p:cNvSpPr>
            <a:spLocks noGrp="1"/>
          </p:cNvSpPr>
          <p:nvPr>
            <p:ph type="sldNum" sz="quarter" idx="12"/>
          </p:nvPr>
        </p:nvSpPr>
        <p:spPr/>
        <p:txBody>
          <a:bodyPr/>
          <a:lstStyle/>
          <a:p>
            <a:pPr>
              <a:defRPr/>
            </a:pPr>
            <a:fld id="{D23F81B7-FC55-42B5-8905-2541946DD813}" type="slidenum">
              <a:rPr lang="en-US" smtClean="0"/>
              <a:pPr>
                <a:defRPr/>
              </a:pPr>
              <a:t>7</a:t>
            </a:fld>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3022600" y="2489200"/>
            <a:ext cx="1955800" cy="1193800"/>
          </a:xfrm>
          <a:prstGeom prst="rect">
            <a:avLst/>
          </a:prstGeom>
          <a:noFill/>
          <a:ln w="101600">
            <a:solidFill>
              <a:schemeClr val="accent1"/>
            </a:solidFill>
            <a:miter lim="800000"/>
            <a:headEnd/>
            <a:tailEnd/>
          </a:ln>
        </p:spPr>
        <p:txBody>
          <a:bodyPr wrap="none" anchor="ctr"/>
          <a:lstStyle/>
          <a:p>
            <a:pPr eaLnBrk="0" hangingPunct="0"/>
            <a:endParaRPr lang="en-US"/>
          </a:p>
        </p:txBody>
      </p:sp>
      <p:sp>
        <p:nvSpPr>
          <p:cNvPr id="73731" name="Rectangle 3"/>
          <p:cNvSpPr>
            <a:spLocks noChangeArrowheads="1"/>
          </p:cNvSpPr>
          <p:nvPr/>
        </p:nvSpPr>
        <p:spPr bwMode="auto">
          <a:xfrm>
            <a:off x="2957513" y="2605088"/>
            <a:ext cx="1533525" cy="954087"/>
          </a:xfrm>
          <a:prstGeom prst="rect">
            <a:avLst/>
          </a:prstGeom>
          <a:noFill/>
          <a:ln w="9525">
            <a:noFill/>
            <a:miter lim="800000"/>
            <a:headEnd/>
            <a:tailEnd/>
          </a:ln>
        </p:spPr>
        <p:txBody>
          <a:bodyPr wrap="none" lIns="92075" tIns="46038" rIns="92075" bIns="46038">
            <a:spAutoFit/>
          </a:bodyPr>
          <a:lstStyle/>
          <a:p>
            <a:pPr eaLnBrk="0" hangingPunct="0"/>
            <a:r>
              <a:rPr lang="en-US" sz="2800">
                <a:solidFill>
                  <a:srgbClr val="FF0000"/>
                </a:solidFill>
                <a:latin typeface="Arial" charset="0"/>
              </a:rPr>
              <a:t>     The</a:t>
            </a:r>
          </a:p>
          <a:p>
            <a:pPr eaLnBrk="0" hangingPunct="0"/>
            <a:r>
              <a:rPr lang="en-US" sz="2800">
                <a:solidFill>
                  <a:srgbClr val="FF0000"/>
                </a:solidFill>
                <a:latin typeface="Arial" charset="0"/>
              </a:rPr>
              <a:t>    VAAC</a:t>
            </a:r>
          </a:p>
        </p:txBody>
      </p:sp>
      <p:sp>
        <p:nvSpPr>
          <p:cNvPr id="73732" name="Rectangle 4"/>
          <p:cNvSpPr>
            <a:spLocks noChangeArrowheads="1"/>
          </p:cNvSpPr>
          <p:nvPr/>
        </p:nvSpPr>
        <p:spPr bwMode="auto">
          <a:xfrm>
            <a:off x="3454400" y="1079500"/>
            <a:ext cx="1270000" cy="5080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3" name="Rectangle 5"/>
          <p:cNvSpPr>
            <a:spLocks noChangeArrowheads="1"/>
          </p:cNvSpPr>
          <p:nvPr/>
        </p:nvSpPr>
        <p:spPr bwMode="auto">
          <a:xfrm>
            <a:off x="3429000" y="1143000"/>
            <a:ext cx="1220788"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Airlines</a:t>
            </a:r>
          </a:p>
        </p:txBody>
      </p:sp>
      <p:sp>
        <p:nvSpPr>
          <p:cNvPr id="73734" name="Line 6"/>
          <p:cNvSpPr>
            <a:spLocks noChangeShapeType="1"/>
          </p:cNvSpPr>
          <p:nvPr/>
        </p:nvSpPr>
        <p:spPr bwMode="auto">
          <a:xfrm>
            <a:off x="3735388" y="1601788"/>
            <a:ext cx="0" cy="7604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35" name="Rectangle 7"/>
          <p:cNvSpPr>
            <a:spLocks noChangeArrowheads="1"/>
          </p:cNvSpPr>
          <p:nvPr/>
        </p:nvSpPr>
        <p:spPr bwMode="auto">
          <a:xfrm>
            <a:off x="457200" y="1860550"/>
            <a:ext cx="1346200" cy="496888"/>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36" name="Rectangle 8"/>
          <p:cNvSpPr>
            <a:spLocks noChangeArrowheads="1"/>
          </p:cNvSpPr>
          <p:nvPr/>
        </p:nvSpPr>
        <p:spPr bwMode="auto">
          <a:xfrm>
            <a:off x="381000" y="1905000"/>
            <a:ext cx="1393825" cy="431800"/>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Cable TV</a:t>
            </a:r>
          </a:p>
        </p:txBody>
      </p:sp>
      <p:sp>
        <p:nvSpPr>
          <p:cNvPr id="73737" name="Rectangle 9"/>
          <p:cNvSpPr>
            <a:spLocks noChangeArrowheads="1"/>
          </p:cNvSpPr>
          <p:nvPr/>
        </p:nvSpPr>
        <p:spPr bwMode="auto">
          <a:xfrm>
            <a:off x="3719513" y="1820863"/>
            <a:ext cx="246062" cy="244475"/>
          </a:xfrm>
          <a:prstGeom prst="rect">
            <a:avLst/>
          </a:prstGeom>
          <a:noFill/>
          <a:ln w="9525">
            <a:noFill/>
            <a:miter lim="800000"/>
            <a:headEnd/>
            <a:tailEnd/>
          </a:ln>
        </p:spPr>
        <p:txBody>
          <a:bodyPr wrap="none" lIns="92075" tIns="46038" rIns="92075" bIns="46038">
            <a:spAutoFit/>
          </a:bodyPr>
          <a:lstStyle/>
          <a:p>
            <a:pPr eaLnBrk="0" hangingPunct="0"/>
            <a:r>
              <a:rPr lang="en-US" sz="1000">
                <a:solidFill>
                  <a:srgbClr val="FF0033"/>
                </a:solidFill>
                <a:latin typeface="Times New Roman" pitchFamily="18" charset="0"/>
              </a:rPr>
              <a:t>  </a:t>
            </a:r>
          </a:p>
        </p:txBody>
      </p:sp>
      <p:sp>
        <p:nvSpPr>
          <p:cNvPr id="73738" name="Rectangle 10"/>
          <p:cNvSpPr>
            <a:spLocks noChangeArrowheads="1"/>
          </p:cNvSpPr>
          <p:nvPr/>
        </p:nvSpPr>
        <p:spPr bwMode="auto">
          <a:xfrm>
            <a:off x="3719513" y="1693863"/>
            <a:ext cx="860425" cy="312737"/>
          </a:xfrm>
          <a:prstGeom prst="rect">
            <a:avLst/>
          </a:prstGeom>
          <a:noFill/>
          <a:ln w="9525">
            <a:noFill/>
            <a:miter lim="800000"/>
            <a:headEnd/>
            <a:tailEnd/>
          </a:ln>
        </p:spPr>
        <p:txBody>
          <a:bodyPr wrap="none" lIns="92075" tIns="46038" rIns="92075" bIns="46038">
            <a:spAutoFit/>
          </a:bodyPr>
          <a:lstStyle/>
          <a:p>
            <a:pPr eaLnBrk="0" hangingPunct="0">
              <a:lnSpc>
                <a:spcPct val="90000"/>
              </a:lnSpc>
            </a:pPr>
            <a:r>
              <a:rPr lang="en-US" sz="1600" b="1">
                <a:solidFill>
                  <a:srgbClr val="FFFF00"/>
                </a:solidFill>
                <a:latin typeface="Arial" charset="0"/>
              </a:rPr>
              <a:t>Phone</a:t>
            </a:r>
            <a:r>
              <a:rPr lang="en-US" sz="1600" b="1">
                <a:solidFill>
                  <a:schemeClr val="tx2"/>
                </a:solidFill>
                <a:latin typeface="Arial" charset="0"/>
              </a:rPr>
              <a:t> </a:t>
            </a:r>
          </a:p>
        </p:txBody>
      </p:sp>
      <p:sp>
        <p:nvSpPr>
          <p:cNvPr id="73739" name="Line 11"/>
          <p:cNvSpPr>
            <a:spLocks noChangeShapeType="1"/>
          </p:cNvSpPr>
          <p:nvPr/>
        </p:nvSpPr>
        <p:spPr bwMode="auto">
          <a:xfrm>
            <a:off x="1905000" y="2143125"/>
            <a:ext cx="990600" cy="4286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0" name="Rectangle 12"/>
          <p:cNvSpPr>
            <a:spLocks noChangeArrowheads="1"/>
          </p:cNvSpPr>
          <p:nvPr/>
        </p:nvSpPr>
        <p:spPr bwMode="auto">
          <a:xfrm>
            <a:off x="1828800" y="1857375"/>
            <a:ext cx="884238"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News</a:t>
            </a:r>
          </a:p>
          <a:p>
            <a:pPr eaLnBrk="0" hangingPunct="0"/>
            <a:r>
              <a:rPr lang="en-US" sz="1600" b="1">
                <a:solidFill>
                  <a:srgbClr val="FFFF00"/>
                </a:solidFill>
                <a:latin typeface="Arial" charset="0"/>
              </a:rPr>
              <a:t>reports</a:t>
            </a:r>
            <a:endParaRPr lang="en-US" sz="1600">
              <a:solidFill>
                <a:srgbClr val="FFFF00"/>
              </a:solidFill>
              <a:latin typeface="Times New Roman" pitchFamily="18" charset="0"/>
            </a:endParaRPr>
          </a:p>
        </p:txBody>
      </p:sp>
      <p:sp>
        <p:nvSpPr>
          <p:cNvPr id="73741" name="Rectangle 13"/>
          <p:cNvSpPr>
            <a:spLocks noChangeArrowheads="1"/>
          </p:cNvSpPr>
          <p:nvPr/>
        </p:nvSpPr>
        <p:spPr bwMode="auto">
          <a:xfrm>
            <a:off x="4800600" y="4411663"/>
            <a:ext cx="1270000" cy="769937"/>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2" name="Line 14"/>
          <p:cNvSpPr>
            <a:spLocks noChangeShapeType="1"/>
          </p:cNvSpPr>
          <p:nvPr/>
        </p:nvSpPr>
        <p:spPr bwMode="auto">
          <a:xfrm flipH="1" flipV="1">
            <a:off x="4954588" y="3811588"/>
            <a:ext cx="531812" cy="6080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3" name="Rectangle 15"/>
          <p:cNvSpPr>
            <a:spLocks noChangeArrowheads="1"/>
          </p:cNvSpPr>
          <p:nvPr/>
        </p:nvSpPr>
        <p:spPr bwMode="auto">
          <a:xfrm>
            <a:off x="4937125" y="2770188"/>
            <a:ext cx="942975" cy="300037"/>
          </a:xfrm>
          <a:prstGeom prst="rect">
            <a:avLst/>
          </a:prstGeom>
          <a:noFill/>
          <a:ln w="9525">
            <a:noFill/>
            <a:miter lim="800000"/>
            <a:headEnd/>
            <a:tailEnd/>
          </a:ln>
        </p:spPr>
        <p:txBody>
          <a:bodyPr wrap="none" lIns="92075" tIns="46038" rIns="92075" bIns="46038">
            <a:spAutoFit/>
          </a:bodyPr>
          <a:lstStyle/>
          <a:p>
            <a:pPr marL="114300" lvl="1" eaLnBrk="0" hangingPunct="0">
              <a:lnSpc>
                <a:spcPct val="85000"/>
              </a:lnSpc>
            </a:pPr>
            <a:r>
              <a:rPr lang="en-US" sz="1600" b="1">
                <a:solidFill>
                  <a:srgbClr val="FFFF00"/>
                </a:solidFill>
                <a:latin typeface="Arial" charset="0"/>
              </a:rPr>
              <a:t>e-mail,</a:t>
            </a:r>
          </a:p>
        </p:txBody>
      </p:sp>
      <p:sp>
        <p:nvSpPr>
          <p:cNvPr id="73744" name="Rectangle 16"/>
          <p:cNvSpPr>
            <a:spLocks noChangeArrowheads="1"/>
          </p:cNvSpPr>
          <p:nvPr/>
        </p:nvSpPr>
        <p:spPr bwMode="auto">
          <a:xfrm>
            <a:off x="3489325" y="4670425"/>
            <a:ext cx="230188" cy="304800"/>
          </a:xfrm>
          <a:prstGeom prst="rect">
            <a:avLst/>
          </a:prstGeom>
          <a:noFill/>
          <a:ln w="9525">
            <a:noFill/>
            <a:miter lim="800000"/>
            <a:headEnd/>
            <a:tailEnd/>
          </a:ln>
        </p:spPr>
        <p:txBody>
          <a:bodyPr wrap="none" lIns="92075" tIns="46038" rIns="92075" bIns="46038">
            <a:spAutoFit/>
          </a:bodyPr>
          <a:lstStyle/>
          <a:p>
            <a:pPr eaLnBrk="0" hangingPunct="0"/>
            <a:r>
              <a:rPr lang="en-US" sz="1400">
                <a:solidFill>
                  <a:srgbClr val="FF0033"/>
                </a:solidFill>
                <a:latin typeface="Times New Roman" pitchFamily="18" charset="0"/>
              </a:rPr>
              <a:t> </a:t>
            </a:r>
          </a:p>
        </p:txBody>
      </p:sp>
      <p:sp>
        <p:nvSpPr>
          <p:cNvPr id="73745" name="Rectangle 17"/>
          <p:cNvSpPr>
            <a:spLocks noChangeArrowheads="1"/>
          </p:cNvSpPr>
          <p:nvPr/>
        </p:nvSpPr>
        <p:spPr bwMode="auto">
          <a:xfrm>
            <a:off x="3200400" y="4579938"/>
            <a:ext cx="1409700" cy="1016000"/>
          </a:xfrm>
          <a:prstGeom prst="rect">
            <a:avLst/>
          </a:prstGeom>
          <a:noFill/>
          <a:ln w="9525">
            <a:noFill/>
            <a:miter lim="800000"/>
            <a:headEnd/>
            <a:tailEnd/>
          </a:ln>
        </p:spPr>
        <p:txBody>
          <a:bodyPr wrap="none" lIns="92075" tIns="46038" rIns="92075" bIns="46038">
            <a:spAutoFit/>
          </a:bodyPr>
          <a:lstStyle/>
          <a:p>
            <a:pPr eaLnBrk="0" hangingPunct="0"/>
            <a:r>
              <a:rPr lang="en-US" sz="2000" b="1">
                <a:solidFill>
                  <a:schemeClr val="bg1"/>
                </a:solidFill>
                <a:latin typeface="Arial" charset="0"/>
              </a:rPr>
              <a:t>Variety of </a:t>
            </a:r>
          </a:p>
          <a:p>
            <a:pPr eaLnBrk="0" hangingPunct="0"/>
            <a:r>
              <a:rPr lang="en-US" sz="2000" b="1">
                <a:solidFill>
                  <a:schemeClr val="bg1"/>
                </a:solidFill>
                <a:latin typeface="Arial" charset="0"/>
              </a:rPr>
              <a:t>Internet</a:t>
            </a:r>
          </a:p>
          <a:p>
            <a:pPr eaLnBrk="0" hangingPunct="0"/>
            <a:r>
              <a:rPr lang="en-US" sz="2000" b="1">
                <a:solidFill>
                  <a:schemeClr val="bg1"/>
                </a:solidFill>
                <a:latin typeface="Arial" charset="0"/>
              </a:rPr>
              <a:t>sites</a:t>
            </a:r>
          </a:p>
        </p:txBody>
      </p:sp>
      <p:sp>
        <p:nvSpPr>
          <p:cNvPr id="73746" name="Line 18"/>
          <p:cNvSpPr>
            <a:spLocks noChangeShapeType="1"/>
          </p:cNvSpPr>
          <p:nvPr/>
        </p:nvSpPr>
        <p:spPr bwMode="auto">
          <a:xfrm flipV="1">
            <a:off x="3962400" y="3811588"/>
            <a:ext cx="0" cy="684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47" name="Rectangle 19"/>
          <p:cNvSpPr>
            <a:spLocks noChangeArrowheads="1"/>
          </p:cNvSpPr>
          <p:nvPr/>
        </p:nvSpPr>
        <p:spPr bwMode="auto">
          <a:xfrm>
            <a:off x="914400" y="4051300"/>
            <a:ext cx="1435100" cy="8128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48" name="Rectangle 20"/>
          <p:cNvSpPr>
            <a:spLocks noChangeArrowheads="1"/>
          </p:cNvSpPr>
          <p:nvPr/>
        </p:nvSpPr>
        <p:spPr bwMode="auto">
          <a:xfrm>
            <a:off x="838200" y="4114800"/>
            <a:ext cx="1527175" cy="769938"/>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SIGMETs,</a:t>
            </a:r>
          </a:p>
          <a:p>
            <a:pPr eaLnBrk="0" hangingPunct="0"/>
            <a:r>
              <a:rPr lang="en-US" sz="2200" b="1">
                <a:solidFill>
                  <a:schemeClr val="bg1"/>
                </a:solidFill>
                <a:latin typeface="Arial" charset="0"/>
              </a:rPr>
              <a:t> MWOs</a:t>
            </a:r>
            <a:r>
              <a:rPr lang="en-US" sz="2200">
                <a:solidFill>
                  <a:schemeClr val="bg1"/>
                </a:solidFill>
                <a:latin typeface="Arial" charset="0"/>
              </a:rPr>
              <a:t> </a:t>
            </a:r>
          </a:p>
        </p:txBody>
      </p:sp>
      <p:sp>
        <p:nvSpPr>
          <p:cNvPr id="73749" name="Line 21"/>
          <p:cNvSpPr>
            <a:spLocks noChangeShapeType="1"/>
          </p:cNvSpPr>
          <p:nvPr/>
        </p:nvSpPr>
        <p:spPr bwMode="auto">
          <a:xfrm flipV="1">
            <a:off x="2363788" y="3735388"/>
            <a:ext cx="609600" cy="303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0" name="Rectangle 22"/>
          <p:cNvSpPr>
            <a:spLocks noChangeArrowheads="1"/>
          </p:cNvSpPr>
          <p:nvPr/>
        </p:nvSpPr>
        <p:spPr bwMode="auto">
          <a:xfrm>
            <a:off x="2576513" y="3808413"/>
            <a:ext cx="71437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 </a:t>
            </a:r>
          </a:p>
          <a:p>
            <a:pPr eaLnBrk="0" hangingPunct="0"/>
            <a:r>
              <a:rPr lang="en-US" sz="1600" b="1">
                <a:solidFill>
                  <a:srgbClr val="FFFF00"/>
                </a:solidFill>
                <a:latin typeface="Arial" charset="0"/>
              </a:rPr>
              <a:t>FOS,</a:t>
            </a:r>
          </a:p>
        </p:txBody>
      </p:sp>
      <p:sp>
        <p:nvSpPr>
          <p:cNvPr id="73751" name="Rectangle 23"/>
          <p:cNvSpPr>
            <a:spLocks noChangeArrowheads="1"/>
          </p:cNvSpPr>
          <p:nvPr/>
        </p:nvSpPr>
        <p:spPr bwMode="auto">
          <a:xfrm>
            <a:off x="927100" y="2679700"/>
            <a:ext cx="1117600" cy="736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52" name="Line 24"/>
          <p:cNvSpPr>
            <a:spLocks noChangeShapeType="1"/>
          </p:cNvSpPr>
          <p:nvPr/>
        </p:nvSpPr>
        <p:spPr bwMode="auto">
          <a:xfrm>
            <a:off x="2060575" y="3124200"/>
            <a:ext cx="835025" cy="0"/>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3" name="Rectangle 25"/>
          <p:cNvSpPr>
            <a:spLocks noChangeArrowheads="1"/>
          </p:cNvSpPr>
          <p:nvPr/>
        </p:nvSpPr>
        <p:spPr bwMode="auto">
          <a:xfrm>
            <a:off x="2041525" y="2500313"/>
            <a:ext cx="852488" cy="677862"/>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phone,FAA AFTN</a:t>
            </a:r>
          </a:p>
        </p:txBody>
      </p:sp>
      <p:sp>
        <p:nvSpPr>
          <p:cNvPr id="73754" name="Rectangle 26"/>
          <p:cNvSpPr>
            <a:spLocks noChangeArrowheads="1"/>
          </p:cNvSpPr>
          <p:nvPr/>
        </p:nvSpPr>
        <p:spPr bwMode="auto">
          <a:xfrm>
            <a:off x="898525" y="2827338"/>
            <a:ext cx="1233488" cy="431800"/>
          </a:xfrm>
          <a:prstGeom prst="rect">
            <a:avLst/>
          </a:prstGeom>
          <a:noFill/>
          <a:ln w="9525">
            <a:noFill/>
            <a:miter lim="800000"/>
            <a:headEnd/>
            <a:tailEnd/>
          </a:ln>
        </p:spPr>
        <p:txBody>
          <a:bodyPr wrap="none" lIns="92075" tIns="46038" rIns="92075" bIns="46038">
            <a:spAutoFit/>
          </a:bodyPr>
          <a:lstStyle/>
          <a:p>
            <a:pPr eaLnBrk="0" hangingPunct="0"/>
            <a:r>
              <a:rPr lang="en-US" sz="1400">
                <a:solidFill>
                  <a:schemeClr val="bg1"/>
                </a:solidFill>
                <a:latin typeface="Times New Roman" pitchFamily="18" charset="0"/>
              </a:rPr>
              <a:t> </a:t>
            </a:r>
            <a:r>
              <a:rPr lang="en-US" sz="2200" b="1">
                <a:solidFill>
                  <a:schemeClr val="bg1"/>
                </a:solidFill>
                <a:latin typeface="Arial" charset="0"/>
              </a:rPr>
              <a:t>PIREPs</a:t>
            </a:r>
          </a:p>
        </p:txBody>
      </p:sp>
      <p:sp>
        <p:nvSpPr>
          <p:cNvPr id="73755" name="Rectangle 27"/>
          <p:cNvSpPr>
            <a:spLocks noChangeArrowheads="1"/>
          </p:cNvSpPr>
          <p:nvPr/>
        </p:nvSpPr>
        <p:spPr bwMode="auto">
          <a:xfrm>
            <a:off x="1244600" y="785813"/>
            <a:ext cx="1879600" cy="812800"/>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56" name="Rectangle 28"/>
          <p:cNvSpPr>
            <a:spLocks noChangeArrowheads="1"/>
          </p:cNvSpPr>
          <p:nvPr/>
        </p:nvSpPr>
        <p:spPr bwMode="auto">
          <a:xfrm>
            <a:off x="1219200" y="762000"/>
            <a:ext cx="1992313" cy="7699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Weather</a:t>
            </a:r>
          </a:p>
          <a:p>
            <a:pPr eaLnBrk="0" hangingPunct="0"/>
            <a:r>
              <a:rPr lang="en-US" sz="2200" b="1">
                <a:solidFill>
                  <a:schemeClr val="bg1"/>
                </a:solidFill>
                <a:latin typeface="Arial" charset="0"/>
              </a:rPr>
              <a:t>Observations</a:t>
            </a:r>
          </a:p>
        </p:txBody>
      </p:sp>
      <p:sp>
        <p:nvSpPr>
          <p:cNvPr id="73757" name="Line 29"/>
          <p:cNvSpPr>
            <a:spLocks noChangeShapeType="1"/>
          </p:cNvSpPr>
          <p:nvPr/>
        </p:nvSpPr>
        <p:spPr bwMode="auto">
          <a:xfrm>
            <a:off x="2438400" y="1643063"/>
            <a:ext cx="533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58" name="Rectangle 30"/>
          <p:cNvSpPr>
            <a:spLocks noChangeArrowheads="1"/>
          </p:cNvSpPr>
          <p:nvPr/>
        </p:nvSpPr>
        <p:spPr bwMode="auto">
          <a:xfrm>
            <a:off x="2541588" y="1751013"/>
            <a:ext cx="887412" cy="581025"/>
          </a:xfrm>
          <a:prstGeom prst="rect">
            <a:avLst/>
          </a:prstGeom>
          <a:noFill/>
          <a:ln w="9525">
            <a:noFill/>
            <a:miter lim="800000"/>
            <a:headEnd/>
            <a:tailEnd/>
          </a:ln>
        </p:spPr>
        <p:txBody>
          <a:bodyPr wrap="none" lIns="92075" tIns="46038" rIns="92075" bIns="46038">
            <a:spAutoFit/>
          </a:bodyPr>
          <a:lstStyle/>
          <a:p>
            <a:pPr eaLnBrk="0" hangingPunct="0">
              <a:tabLst>
                <a:tab pos="346075" algn="l"/>
              </a:tabLst>
            </a:pPr>
            <a:r>
              <a:rPr lang="en-US" sz="1600" b="1">
                <a:solidFill>
                  <a:srgbClr val="FFFF00"/>
                </a:solidFill>
                <a:latin typeface="Arial" charset="0"/>
              </a:rPr>
              <a:t>GTS,</a:t>
            </a:r>
          </a:p>
          <a:p>
            <a:pPr eaLnBrk="0" hangingPunct="0">
              <a:tabLst>
                <a:tab pos="346075" algn="l"/>
              </a:tabLst>
            </a:pPr>
            <a:r>
              <a:rPr lang="en-US" sz="1600" b="1">
                <a:solidFill>
                  <a:srgbClr val="FFFF00"/>
                </a:solidFill>
                <a:latin typeface="Arial" charset="0"/>
              </a:rPr>
              <a:t>     FOS</a:t>
            </a:r>
            <a:endParaRPr lang="en-US" sz="1000">
              <a:solidFill>
                <a:srgbClr val="FFFF00"/>
              </a:solidFill>
              <a:latin typeface="Times New Roman" pitchFamily="18" charset="0"/>
            </a:endParaRPr>
          </a:p>
        </p:txBody>
      </p:sp>
      <p:sp>
        <p:nvSpPr>
          <p:cNvPr id="73759" name="Rectangle 31"/>
          <p:cNvSpPr>
            <a:spLocks noChangeArrowheads="1"/>
          </p:cNvSpPr>
          <p:nvPr/>
        </p:nvSpPr>
        <p:spPr bwMode="auto">
          <a:xfrm>
            <a:off x="5957888" y="2571750"/>
            <a:ext cx="2881312" cy="1071563"/>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60" name="Line 32"/>
          <p:cNvSpPr>
            <a:spLocks noChangeShapeType="1"/>
          </p:cNvSpPr>
          <p:nvPr/>
        </p:nvSpPr>
        <p:spPr bwMode="auto">
          <a:xfrm flipV="1">
            <a:off x="3962400" y="4421188"/>
            <a:ext cx="0" cy="150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73761" name="Rectangle 33"/>
          <p:cNvSpPr>
            <a:spLocks noChangeArrowheads="1"/>
          </p:cNvSpPr>
          <p:nvPr/>
        </p:nvSpPr>
        <p:spPr bwMode="auto">
          <a:xfrm>
            <a:off x="838200" y="6019800"/>
            <a:ext cx="36591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AFTN=Aeronautical Fixed </a:t>
            </a:r>
          </a:p>
          <a:p>
            <a:pPr eaLnBrk="0" hangingPunct="0">
              <a:lnSpc>
                <a:spcPct val="80000"/>
              </a:lnSpc>
            </a:pPr>
            <a:r>
              <a:rPr lang="en-US" sz="1600">
                <a:solidFill>
                  <a:srgbClr val="FFFF00"/>
                </a:solidFill>
                <a:latin typeface="Arial" charset="0"/>
              </a:rPr>
              <a:t>             Telecommunications Network</a:t>
            </a:r>
          </a:p>
          <a:p>
            <a:pPr eaLnBrk="0" hangingPunct="0">
              <a:lnSpc>
                <a:spcPct val="80000"/>
              </a:lnSpc>
            </a:pPr>
            <a:r>
              <a:rPr lang="en-US" sz="1600">
                <a:solidFill>
                  <a:srgbClr val="FFFF00"/>
                </a:solidFill>
                <a:latin typeface="Arial" charset="0"/>
              </a:rPr>
              <a:t>ATC=Air Traffic Control</a:t>
            </a:r>
          </a:p>
        </p:txBody>
      </p:sp>
      <p:sp>
        <p:nvSpPr>
          <p:cNvPr id="73762" name="Rectangle 34"/>
          <p:cNvSpPr>
            <a:spLocks noChangeArrowheads="1"/>
          </p:cNvSpPr>
          <p:nvPr/>
        </p:nvSpPr>
        <p:spPr bwMode="auto">
          <a:xfrm>
            <a:off x="768350" y="5721350"/>
            <a:ext cx="7835900" cy="1052513"/>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73763" name="Rectangle 35"/>
          <p:cNvSpPr>
            <a:spLocks noChangeArrowheads="1"/>
          </p:cNvSpPr>
          <p:nvPr/>
        </p:nvSpPr>
        <p:spPr bwMode="auto">
          <a:xfrm>
            <a:off x="4419600" y="4365625"/>
            <a:ext cx="1624013"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Other </a:t>
            </a:r>
          </a:p>
          <a:p>
            <a:pPr lvl="1" eaLnBrk="0" hangingPunct="0"/>
            <a:r>
              <a:rPr lang="en-US" sz="2200" b="1">
                <a:solidFill>
                  <a:schemeClr val="bg1"/>
                </a:solidFill>
                <a:latin typeface="Arial" charset="0"/>
              </a:rPr>
              <a:t>VAACs</a:t>
            </a:r>
          </a:p>
        </p:txBody>
      </p:sp>
      <p:sp>
        <p:nvSpPr>
          <p:cNvPr id="73764" name="Rectangle 36"/>
          <p:cNvSpPr>
            <a:spLocks noChangeArrowheads="1"/>
          </p:cNvSpPr>
          <p:nvPr/>
        </p:nvSpPr>
        <p:spPr bwMode="auto">
          <a:xfrm>
            <a:off x="5165725" y="3074988"/>
            <a:ext cx="860425" cy="300037"/>
          </a:xfrm>
          <a:prstGeom prst="rect">
            <a:avLst/>
          </a:prstGeom>
          <a:noFill/>
          <a:ln w="9525">
            <a:noFill/>
            <a:miter lim="800000"/>
            <a:headEnd/>
            <a:tailEnd/>
          </a:ln>
        </p:spPr>
        <p:txBody>
          <a:bodyPr wrap="none" lIns="92075" tIns="46038" rIns="92075" bIns="46038">
            <a:spAutoFit/>
          </a:bodyPr>
          <a:lstStyle/>
          <a:p>
            <a:pPr eaLnBrk="0" hangingPunct="0">
              <a:lnSpc>
                <a:spcPct val="85000"/>
              </a:lnSpc>
            </a:pPr>
            <a:r>
              <a:rPr lang="en-US" sz="1600" b="1">
                <a:solidFill>
                  <a:srgbClr val="FFFF00"/>
                </a:solidFill>
                <a:latin typeface="Arial" charset="0"/>
              </a:rPr>
              <a:t>Phone</a:t>
            </a:r>
            <a:r>
              <a:rPr lang="en-US" sz="1600" b="1">
                <a:latin typeface="Arial" charset="0"/>
              </a:rPr>
              <a:t> </a:t>
            </a:r>
          </a:p>
        </p:txBody>
      </p:sp>
      <p:sp>
        <p:nvSpPr>
          <p:cNvPr id="73765" name="Rectangle 37"/>
          <p:cNvSpPr>
            <a:spLocks noChangeArrowheads="1"/>
          </p:cNvSpPr>
          <p:nvPr/>
        </p:nvSpPr>
        <p:spPr bwMode="auto">
          <a:xfrm>
            <a:off x="4554538" y="3813175"/>
            <a:ext cx="860425" cy="581025"/>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GTS,</a:t>
            </a:r>
          </a:p>
          <a:p>
            <a:pPr eaLnBrk="0" hangingPunct="0"/>
            <a:r>
              <a:rPr lang="en-US" sz="1600" b="1">
                <a:solidFill>
                  <a:srgbClr val="FFFF00"/>
                </a:solidFill>
                <a:latin typeface="Arial" charset="0"/>
              </a:rPr>
              <a:t>Phone</a:t>
            </a:r>
            <a:r>
              <a:rPr lang="en-US" sz="1600" b="1">
                <a:latin typeface="Arial" charset="0"/>
              </a:rPr>
              <a:t> </a:t>
            </a:r>
          </a:p>
        </p:txBody>
      </p:sp>
      <p:sp>
        <p:nvSpPr>
          <p:cNvPr id="73766" name="Rectangle 38"/>
          <p:cNvSpPr>
            <a:spLocks noChangeArrowheads="1"/>
          </p:cNvSpPr>
          <p:nvPr/>
        </p:nvSpPr>
        <p:spPr bwMode="auto">
          <a:xfrm>
            <a:off x="2041525" y="3143250"/>
            <a:ext cx="1158875" cy="482600"/>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b="1">
                <a:solidFill>
                  <a:srgbClr val="FFFF00"/>
                </a:solidFill>
                <a:latin typeface="Arial" charset="0"/>
              </a:rPr>
              <a:t>to GTS, FOS</a:t>
            </a:r>
          </a:p>
        </p:txBody>
      </p:sp>
      <p:sp>
        <p:nvSpPr>
          <p:cNvPr id="73767" name="Rectangle 39"/>
          <p:cNvSpPr>
            <a:spLocks noChangeArrowheads="1"/>
          </p:cNvSpPr>
          <p:nvPr/>
        </p:nvSpPr>
        <p:spPr bwMode="auto">
          <a:xfrm>
            <a:off x="2346325" y="4265613"/>
            <a:ext cx="1211263" cy="336550"/>
          </a:xfrm>
          <a:prstGeom prst="rect">
            <a:avLst/>
          </a:prstGeom>
          <a:noFill/>
          <a:ln w="9525">
            <a:noFill/>
            <a:miter lim="800000"/>
            <a:headEnd/>
            <a:tailEnd/>
          </a:ln>
        </p:spPr>
        <p:txBody>
          <a:bodyPr wrap="none" lIns="92075" tIns="46038" rIns="92075" bIns="46038">
            <a:spAutoFit/>
          </a:bodyPr>
          <a:lstStyle/>
          <a:p>
            <a:pPr eaLnBrk="0" hangingPunct="0"/>
            <a:r>
              <a:rPr lang="en-US" sz="1600" b="1">
                <a:solidFill>
                  <a:srgbClr val="FFFF00"/>
                </a:solidFill>
                <a:latin typeface="Arial" charset="0"/>
              </a:rPr>
              <a:t>Phone, fax</a:t>
            </a:r>
          </a:p>
        </p:txBody>
      </p:sp>
      <p:sp>
        <p:nvSpPr>
          <p:cNvPr id="73768" name="Rectangle 40"/>
          <p:cNvSpPr>
            <a:spLocks noChangeArrowheads="1"/>
          </p:cNvSpPr>
          <p:nvPr/>
        </p:nvSpPr>
        <p:spPr bwMode="auto">
          <a:xfrm>
            <a:off x="4699000" y="6019800"/>
            <a:ext cx="3862388" cy="677863"/>
          </a:xfrm>
          <a:prstGeom prst="rect">
            <a:avLst/>
          </a:prstGeom>
          <a:noFill/>
          <a:ln w="9525">
            <a:noFill/>
            <a:miter lim="800000"/>
            <a:headEnd/>
            <a:tailEnd/>
          </a:ln>
        </p:spPr>
        <p:txBody>
          <a:bodyPr lIns="92075" tIns="46038" rIns="92075" bIns="46038">
            <a:spAutoFit/>
          </a:bodyPr>
          <a:lstStyle/>
          <a:p>
            <a:pPr eaLnBrk="0" hangingPunct="0">
              <a:lnSpc>
                <a:spcPct val="80000"/>
              </a:lnSpc>
            </a:pPr>
            <a:r>
              <a:rPr lang="en-US" sz="1600">
                <a:solidFill>
                  <a:srgbClr val="FFFF00"/>
                </a:solidFill>
                <a:latin typeface="Arial" charset="0"/>
              </a:rPr>
              <a:t>FOS=Family of Services</a:t>
            </a:r>
          </a:p>
          <a:p>
            <a:pPr eaLnBrk="0" hangingPunct="0">
              <a:lnSpc>
                <a:spcPct val="80000"/>
              </a:lnSpc>
            </a:pPr>
            <a:r>
              <a:rPr lang="en-US" sz="1600">
                <a:solidFill>
                  <a:srgbClr val="FFFF00"/>
                </a:solidFill>
                <a:latin typeface="Arial" charset="0"/>
              </a:rPr>
              <a:t>GTS=Global Telecommunication System</a:t>
            </a:r>
          </a:p>
          <a:p>
            <a:pPr eaLnBrk="0" hangingPunct="0">
              <a:lnSpc>
                <a:spcPct val="80000"/>
              </a:lnSpc>
            </a:pPr>
            <a:r>
              <a:rPr lang="en-US" sz="1600">
                <a:solidFill>
                  <a:srgbClr val="FFFF00"/>
                </a:solidFill>
                <a:latin typeface="Arial" charset="0"/>
              </a:rPr>
              <a:t>USGS=U.S. Geological Survey</a:t>
            </a:r>
          </a:p>
        </p:txBody>
      </p:sp>
      <p:sp>
        <p:nvSpPr>
          <p:cNvPr id="73769" name="Rectangle 41"/>
          <p:cNvSpPr>
            <a:spLocks noChangeArrowheads="1"/>
          </p:cNvSpPr>
          <p:nvPr/>
        </p:nvSpPr>
        <p:spPr bwMode="auto">
          <a:xfrm>
            <a:off x="3429000" y="5715000"/>
            <a:ext cx="2211388" cy="33655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1600" b="1">
                <a:solidFill>
                  <a:srgbClr val="FFFF00"/>
                </a:solidFill>
                <a:latin typeface="Arial" charset="0"/>
              </a:rPr>
              <a:t>Abbreviations:</a:t>
            </a:r>
          </a:p>
        </p:txBody>
      </p:sp>
      <p:sp>
        <p:nvSpPr>
          <p:cNvPr id="73770" name="Rectangle 42"/>
          <p:cNvSpPr>
            <a:spLocks noChangeArrowheads="1"/>
          </p:cNvSpPr>
          <p:nvPr/>
        </p:nvSpPr>
        <p:spPr bwMode="auto">
          <a:xfrm>
            <a:off x="3124200" y="4572000"/>
            <a:ext cx="1447800" cy="9906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1" name="Rectangle 43"/>
          <p:cNvSpPr>
            <a:spLocks noChangeArrowheads="1"/>
          </p:cNvSpPr>
          <p:nvPr/>
        </p:nvSpPr>
        <p:spPr bwMode="auto">
          <a:xfrm>
            <a:off x="6019800" y="2643188"/>
            <a:ext cx="2986088" cy="1346200"/>
          </a:xfrm>
          <a:prstGeom prst="rect">
            <a:avLst/>
          </a:prstGeom>
          <a:noFill/>
          <a:ln w="9525">
            <a:noFill/>
            <a:miter lim="800000"/>
            <a:headEnd/>
            <a:tailEnd/>
          </a:ln>
        </p:spPr>
        <p:txBody>
          <a:bodyPr lIns="92075" tIns="46038" rIns="92075" bIns="46038">
            <a:spAutoFit/>
          </a:bodyPr>
          <a:lstStyle/>
          <a:p>
            <a:pPr eaLnBrk="0" hangingPunct="0"/>
            <a:r>
              <a:rPr lang="en-US" sz="2200" b="1">
                <a:solidFill>
                  <a:schemeClr val="bg1"/>
                </a:solidFill>
                <a:latin typeface="Arial" charset="0"/>
              </a:rPr>
              <a:t>Volcanologists</a:t>
            </a:r>
          </a:p>
          <a:p>
            <a:pPr eaLnBrk="0" hangingPunct="0">
              <a:lnSpc>
                <a:spcPct val="90000"/>
              </a:lnSpc>
            </a:pPr>
            <a:r>
              <a:rPr lang="en-US" sz="2200" b="1">
                <a:solidFill>
                  <a:schemeClr val="bg1"/>
                </a:solidFill>
                <a:latin typeface="Arial" charset="0"/>
              </a:rPr>
              <a:t>(Observatories, </a:t>
            </a:r>
          </a:p>
          <a:p>
            <a:pPr eaLnBrk="0" hangingPunct="0">
              <a:lnSpc>
                <a:spcPct val="90000"/>
              </a:lnSpc>
            </a:pPr>
            <a:r>
              <a:rPr lang="en-US" sz="2200" b="1">
                <a:solidFill>
                  <a:schemeClr val="bg1"/>
                </a:solidFill>
                <a:latin typeface="Arial" charset="0"/>
              </a:rPr>
              <a:t>USGS, Smithsonian)</a:t>
            </a:r>
          </a:p>
          <a:p>
            <a:pPr eaLnBrk="0" hangingPunct="0">
              <a:lnSpc>
                <a:spcPct val="90000"/>
              </a:lnSpc>
            </a:pPr>
            <a:endParaRPr lang="en-US" sz="2200" b="1">
              <a:solidFill>
                <a:srgbClr val="FF0033"/>
              </a:solidFill>
              <a:latin typeface="Arial" charset="0"/>
            </a:endParaRPr>
          </a:p>
        </p:txBody>
      </p:sp>
      <p:sp>
        <p:nvSpPr>
          <p:cNvPr id="73772" name="Line 44"/>
          <p:cNvSpPr>
            <a:spLocks noChangeShapeType="1"/>
          </p:cNvSpPr>
          <p:nvPr/>
        </p:nvSpPr>
        <p:spPr bwMode="auto">
          <a:xfrm flipH="1">
            <a:off x="5108575" y="3049588"/>
            <a:ext cx="835025" cy="476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38957" name="Rectangle 45"/>
          <p:cNvSpPr>
            <a:spLocks noGrp="1" noChangeArrowheads="1"/>
          </p:cNvSpPr>
          <p:nvPr>
            <p:ph type="title"/>
          </p:nvPr>
        </p:nvSpPr>
        <p:spPr>
          <a:xfrm>
            <a:off x="687388" y="-152400"/>
            <a:ext cx="7770812" cy="914400"/>
          </a:xfrm>
        </p:spPr>
        <p:txBody>
          <a:bodyPr/>
          <a:lstStyle/>
          <a:p>
            <a:pPr eaLnBrk="1" hangingPunct="1">
              <a:defRPr/>
            </a:pPr>
            <a:r>
              <a:rPr lang="en-US" sz="3200" dirty="0" smtClean="0">
                <a:solidFill>
                  <a:srgbClr val="C00000"/>
                </a:solidFill>
              </a:rPr>
              <a:t>Non Satellite Information </a:t>
            </a:r>
          </a:p>
        </p:txBody>
      </p:sp>
      <p:sp>
        <p:nvSpPr>
          <p:cNvPr id="73774" name="Rectangle 46"/>
          <p:cNvSpPr>
            <a:spLocks noChangeArrowheads="1"/>
          </p:cNvSpPr>
          <p:nvPr/>
        </p:nvSpPr>
        <p:spPr bwMode="auto">
          <a:xfrm>
            <a:off x="6731000" y="1646238"/>
            <a:ext cx="1574800" cy="711200"/>
          </a:xfrm>
          <a:prstGeom prst="rect">
            <a:avLst/>
          </a:prstGeom>
          <a:noFill/>
          <a:ln w="25400">
            <a:solidFill>
              <a:schemeClr val="tx1"/>
            </a:solidFill>
            <a:miter lim="800000"/>
            <a:headEnd/>
            <a:tailEnd/>
          </a:ln>
        </p:spPr>
        <p:txBody>
          <a:bodyPr wrap="none" anchor="ctr"/>
          <a:lstStyle/>
          <a:p>
            <a:pPr eaLnBrk="0" hangingPunct="0"/>
            <a:endParaRPr lang="en-US"/>
          </a:p>
        </p:txBody>
      </p:sp>
      <p:sp>
        <p:nvSpPr>
          <p:cNvPr id="73775" name="Rectangle 47"/>
          <p:cNvSpPr>
            <a:spLocks noChangeArrowheads="1"/>
          </p:cNvSpPr>
          <p:nvPr/>
        </p:nvSpPr>
        <p:spPr bwMode="auto">
          <a:xfrm>
            <a:off x="6772275" y="1671638"/>
            <a:ext cx="1343025" cy="769937"/>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Volcano </a:t>
            </a:r>
          </a:p>
          <a:p>
            <a:pPr eaLnBrk="0" hangingPunct="0"/>
            <a:r>
              <a:rPr lang="en-US" sz="2200" b="1">
                <a:solidFill>
                  <a:schemeClr val="bg1"/>
                </a:solidFill>
                <a:latin typeface="Arial" charset="0"/>
              </a:rPr>
              <a:t>cameras</a:t>
            </a:r>
          </a:p>
        </p:txBody>
      </p:sp>
      <p:sp>
        <p:nvSpPr>
          <p:cNvPr id="73776" name="Line 48"/>
          <p:cNvSpPr>
            <a:spLocks noChangeShapeType="1"/>
          </p:cNvSpPr>
          <p:nvPr/>
        </p:nvSpPr>
        <p:spPr bwMode="auto">
          <a:xfrm flipH="1">
            <a:off x="5105400" y="2071688"/>
            <a:ext cx="1600200" cy="642937"/>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7" name="Rectangle 50"/>
          <p:cNvSpPr>
            <a:spLocks noChangeArrowheads="1"/>
          </p:cNvSpPr>
          <p:nvPr/>
        </p:nvSpPr>
        <p:spPr bwMode="auto">
          <a:xfrm>
            <a:off x="6324600" y="4191000"/>
            <a:ext cx="2209800" cy="769938"/>
          </a:xfrm>
          <a:prstGeom prst="rect">
            <a:avLst/>
          </a:prstGeom>
          <a:noFill/>
          <a:ln w="9525">
            <a:noFill/>
            <a:miter lim="800000"/>
            <a:headEnd/>
            <a:tailEnd/>
          </a:ln>
        </p:spPr>
        <p:txBody>
          <a:bodyPr lIns="92075" tIns="46038" rIns="92075" bIns="46038">
            <a:spAutoFit/>
          </a:bodyPr>
          <a:lstStyle/>
          <a:p>
            <a:pPr lvl="1" eaLnBrk="0" hangingPunct="0"/>
            <a:r>
              <a:rPr lang="en-US" sz="2200" b="1">
                <a:solidFill>
                  <a:schemeClr val="bg1"/>
                </a:solidFill>
                <a:latin typeface="Arial" charset="0"/>
              </a:rPr>
              <a:t>Infrasound data</a:t>
            </a:r>
          </a:p>
        </p:txBody>
      </p:sp>
      <p:sp>
        <p:nvSpPr>
          <p:cNvPr id="73778" name="Line 51"/>
          <p:cNvSpPr>
            <a:spLocks noChangeShapeType="1"/>
          </p:cNvSpPr>
          <p:nvPr/>
        </p:nvSpPr>
        <p:spPr bwMode="auto">
          <a:xfrm flipH="1" flipV="1">
            <a:off x="5105400" y="3571875"/>
            <a:ext cx="1600200" cy="9239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73779" name="Rectangle 52"/>
          <p:cNvSpPr>
            <a:spLocks noChangeArrowheads="1"/>
          </p:cNvSpPr>
          <p:nvPr/>
        </p:nvSpPr>
        <p:spPr bwMode="auto">
          <a:xfrm>
            <a:off x="4876800" y="857250"/>
            <a:ext cx="2981325" cy="769938"/>
          </a:xfrm>
          <a:prstGeom prst="rect">
            <a:avLst/>
          </a:prstGeom>
          <a:noFill/>
          <a:ln w="9525">
            <a:noFill/>
            <a:miter lim="800000"/>
            <a:headEnd/>
            <a:tailEnd/>
          </a:ln>
        </p:spPr>
        <p:txBody>
          <a:bodyPr wrap="none" lIns="92075" tIns="46038" rIns="92075" bIns="46038">
            <a:spAutoFit/>
          </a:bodyPr>
          <a:lstStyle/>
          <a:p>
            <a:pPr eaLnBrk="0" hangingPunct="0"/>
            <a:r>
              <a:rPr lang="en-US" sz="2200" b="1">
                <a:solidFill>
                  <a:schemeClr val="bg1"/>
                </a:solidFill>
                <a:latin typeface="Arial" charset="0"/>
              </a:rPr>
              <a:t>Numerical Weather </a:t>
            </a:r>
          </a:p>
          <a:p>
            <a:pPr eaLnBrk="0" hangingPunct="0"/>
            <a:r>
              <a:rPr lang="en-US" sz="2200" b="1">
                <a:solidFill>
                  <a:schemeClr val="bg1"/>
                </a:solidFill>
                <a:latin typeface="Arial" charset="0"/>
              </a:rPr>
              <a:t>&amp; Dispersion Models</a:t>
            </a:r>
          </a:p>
        </p:txBody>
      </p:sp>
      <p:sp>
        <p:nvSpPr>
          <p:cNvPr id="73780" name="Rectangle 53"/>
          <p:cNvSpPr>
            <a:spLocks noChangeArrowheads="1"/>
          </p:cNvSpPr>
          <p:nvPr/>
        </p:nvSpPr>
        <p:spPr bwMode="auto">
          <a:xfrm>
            <a:off x="4953000" y="838200"/>
            <a:ext cx="2819400" cy="760413"/>
          </a:xfrm>
          <a:prstGeom prst="rect">
            <a:avLst/>
          </a:prstGeom>
          <a:noFill/>
          <a:ln w="25400">
            <a:solidFill>
              <a:schemeClr val="tx2"/>
            </a:solidFill>
            <a:miter lim="800000"/>
            <a:headEnd/>
            <a:tailEnd/>
          </a:ln>
        </p:spPr>
        <p:txBody>
          <a:bodyPr wrap="none" anchor="ctr"/>
          <a:lstStyle/>
          <a:p>
            <a:pPr eaLnBrk="0" hangingPunct="0"/>
            <a:endParaRPr lang="en-US"/>
          </a:p>
        </p:txBody>
      </p:sp>
      <p:sp>
        <p:nvSpPr>
          <p:cNvPr id="73781" name="Line 54"/>
          <p:cNvSpPr>
            <a:spLocks noChangeShapeType="1"/>
          </p:cNvSpPr>
          <p:nvPr/>
        </p:nvSpPr>
        <p:spPr bwMode="auto">
          <a:xfrm flipH="1">
            <a:off x="4800600" y="1643063"/>
            <a:ext cx="1295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55" name="Rectangle 54"/>
          <p:cNvSpPr/>
          <p:nvPr/>
        </p:nvSpPr>
        <p:spPr>
          <a:xfrm>
            <a:off x="6705600" y="4114800"/>
            <a:ext cx="175260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pPr eaLnBrk="1" hangingPunct="1">
              <a:defRPr/>
            </a:pPr>
            <a:r>
              <a:rPr lang="en-US" dirty="0" smtClean="0">
                <a:solidFill>
                  <a:schemeClr val="bg1">
                    <a:lumMod val="65000"/>
                    <a:lumOff val="35000"/>
                  </a:schemeClr>
                </a:solidFill>
              </a:rPr>
              <a:t>VAAC Volcanic Ash Advisories</a:t>
            </a:r>
            <a:endParaRPr lang="en-US" dirty="0">
              <a:solidFill>
                <a:schemeClr val="bg1">
                  <a:lumMod val="65000"/>
                  <a:lumOff val="35000"/>
                </a:schemeClr>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1731B61E-455A-4535-93C1-50CF0314AAD3}" type="slidenum">
              <a:rPr lang="en-US" smtClean="0"/>
              <a:pPr>
                <a:defRPr/>
              </a:pPr>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914400"/>
          </a:xfrm>
        </p:spPr>
        <p:txBody>
          <a:bodyPr/>
          <a:lstStyle/>
          <a:p>
            <a:pPr eaLnBrk="1" hangingPunct="1">
              <a:defRPr/>
            </a:pPr>
            <a:r>
              <a:rPr lang="en-US" dirty="0" smtClean="0">
                <a:solidFill>
                  <a:srgbClr val="C00000"/>
                </a:solidFill>
              </a:rPr>
              <a:t>Volcano Stats 2004-2008</a:t>
            </a:r>
          </a:p>
        </p:txBody>
      </p:sp>
      <p:sp>
        <p:nvSpPr>
          <p:cNvPr id="75779" name="Rectangle 3"/>
          <p:cNvSpPr>
            <a:spLocks noGrp="1" noChangeArrowheads="1"/>
          </p:cNvSpPr>
          <p:nvPr>
            <p:ph type="body" idx="1"/>
          </p:nvPr>
        </p:nvSpPr>
        <p:spPr>
          <a:xfrm>
            <a:off x="457200" y="990600"/>
            <a:ext cx="8229600" cy="5486400"/>
          </a:xfrm>
        </p:spPr>
        <p:txBody>
          <a:bodyPr/>
          <a:lstStyle/>
          <a:p>
            <a:pPr algn="ctr" eaLnBrk="1" hangingPunct="1">
              <a:lnSpc>
                <a:spcPct val="80000"/>
              </a:lnSpc>
              <a:buFont typeface="Wingdings" pitchFamily="2" charset="2"/>
              <a:buNone/>
            </a:pPr>
            <a:r>
              <a:rPr lang="en-US" sz="2400" smtClean="0">
                <a:solidFill>
                  <a:srgbClr val="FF0000"/>
                </a:solidFill>
              </a:rPr>
              <a:t>2004</a:t>
            </a:r>
          </a:p>
          <a:p>
            <a:pPr eaLnBrk="1" hangingPunct="1">
              <a:lnSpc>
                <a:spcPct val="80000"/>
              </a:lnSpc>
            </a:pPr>
            <a:r>
              <a:rPr lang="en-US" sz="2400" smtClean="0">
                <a:solidFill>
                  <a:schemeClr val="bg1"/>
                </a:solidFill>
              </a:rPr>
              <a:t>Total number of VAAs -  932</a:t>
            </a:r>
          </a:p>
          <a:p>
            <a:pPr eaLnBrk="1" hangingPunct="1">
              <a:lnSpc>
                <a:spcPct val="80000"/>
              </a:lnSpc>
              <a:buFont typeface="Wingdings" pitchFamily="2" charset="2"/>
              <a:buNone/>
            </a:pPr>
            <a:r>
              <a:rPr lang="en-US" sz="2400" smtClean="0">
                <a:solidFill>
                  <a:schemeClr val="bg1"/>
                </a:solidFill>
              </a:rPr>
              <a:t>                              Graphics -  220</a:t>
            </a:r>
          </a:p>
          <a:p>
            <a:pPr algn="ctr" eaLnBrk="1" hangingPunct="1">
              <a:lnSpc>
                <a:spcPct val="80000"/>
              </a:lnSpc>
              <a:buFont typeface="Wingdings" pitchFamily="2" charset="2"/>
              <a:buNone/>
            </a:pPr>
            <a:r>
              <a:rPr lang="en-US" sz="2400" smtClean="0">
                <a:solidFill>
                  <a:srgbClr val="FF0000"/>
                </a:solidFill>
              </a:rPr>
              <a:t>2005</a:t>
            </a:r>
          </a:p>
          <a:p>
            <a:pPr eaLnBrk="1" hangingPunct="1">
              <a:lnSpc>
                <a:spcPct val="80000"/>
              </a:lnSpc>
            </a:pPr>
            <a:r>
              <a:rPr lang="en-US" sz="2400" smtClean="0">
                <a:solidFill>
                  <a:schemeClr val="bg1"/>
                </a:solidFill>
              </a:rPr>
              <a:t>Total number of VAAs  - 2192</a:t>
            </a:r>
          </a:p>
          <a:p>
            <a:pPr eaLnBrk="1" hangingPunct="1">
              <a:lnSpc>
                <a:spcPct val="80000"/>
              </a:lnSpc>
              <a:buFont typeface="Wingdings" pitchFamily="2" charset="2"/>
              <a:buNone/>
            </a:pPr>
            <a:r>
              <a:rPr lang="en-US" sz="2400" smtClean="0">
                <a:solidFill>
                  <a:schemeClr val="bg1"/>
                </a:solidFill>
              </a:rPr>
              <a:t>                               Graphics -   978</a:t>
            </a:r>
          </a:p>
          <a:p>
            <a:pPr algn="ctr" eaLnBrk="1" hangingPunct="1">
              <a:lnSpc>
                <a:spcPct val="80000"/>
              </a:lnSpc>
              <a:buFont typeface="Wingdings" pitchFamily="2" charset="2"/>
              <a:buNone/>
            </a:pPr>
            <a:r>
              <a:rPr lang="en-US" sz="2400" smtClean="0">
                <a:solidFill>
                  <a:srgbClr val="FF0000"/>
                </a:solidFill>
              </a:rPr>
              <a:t>2006</a:t>
            </a:r>
          </a:p>
          <a:p>
            <a:pPr eaLnBrk="1" hangingPunct="1">
              <a:lnSpc>
                <a:spcPct val="80000"/>
              </a:lnSpc>
            </a:pPr>
            <a:r>
              <a:rPr lang="en-US" sz="2400" smtClean="0">
                <a:solidFill>
                  <a:schemeClr val="bg1"/>
                </a:solidFill>
              </a:rPr>
              <a:t>Total number of VAAs  - 1927</a:t>
            </a:r>
          </a:p>
          <a:p>
            <a:pPr eaLnBrk="1" hangingPunct="1">
              <a:lnSpc>
                <a:spcPct val="80000"/>
              </a:lnSpc>
              <a:buFont typeface="Wingdings" pitchFamily="2" charset="2"/>
              <a:buNone/>
            </a:pPr>
            <a:r>
              <a:rPr lang="en-US" sz="2400" smtClean="0">
                <a:solidFill>
                  <a:schemeClr val="bg1"/>
                </a:solidFill>
              </a:rPr>
              <a:t>                               Graphics  -  665</a:t>
            </a:r>
          </a:p>
          <a:p>
            <a:pPr algn="ctr" eaLnBrk="1" hangingPunct="1">
              <a:lnSpc>
                <a:spcPct val="80000"/>
              </a:lnSpc>
              <a:buFont typeface="Wingdings" pitchFamily="2" charset="2"/>
              <a:buNone/>
            </a:pPr>
            <a:r>
              <a:rPr lang="en-US" sz="2400" smtClean="0">
                <a:solidFill>
                  <a:srgbClr val="FF0000"/>
                </a:solidFill>
              </a:rPr>
              <a:t>2007</a:t>
            </a:r>
          </a:p>
          <a:p>
            <a:pPr eaLnBrk="1" hangingPunct="1">
              <a:lnSpc>
                <a:spcPct val="80000"/>
              </a:lnSpc>
            </a:pPr>
            <a:r>
              <a:rPr lang="en-US" sz="2400" smtClean="0">
                <a:solidFill>
                  <a:schemeClr val="bg1"/>
                </a:solidFill>
              </a:rPr>
              <a:t>Total number of VAAs  -  1637 </a:t>
            </a:r>
          </a:p>
          <a:p>
            <a:pPr eaLnBrk="1" hangingPunct="1">
              <a:lnSpc>
                <a:spcPct val="80000"/>
              </a:lnSpc>
              <a:buFont typeface="Wingdings" pitchFamily="2" charset="2"/>
              <a:buNone/>
            </a:pPr>
            <a:r>
              <a:rPr lang="en-US" sz="2400" smtClean="0">
                <a:solidFill>
                  <a:schemeClr val="bg1"/>
                </a:solidFill>
              </a:rPr>
              <a:t>                                Graphics  -  457</a:t>
            </a:r>
          </a:p>
          <a:p>
            <a:pPr eaLnBrk="1" hangingPunct="1">
              <a:lnSpc>
                <a:spcPct val="80000"/>
              </a:lnSpc>
              <a:buFont typeface="Wingdings" pitchFamily="2" charset="2"/>
              <a:buNone/>
            </a:pPr>
            <a:r>
              <a:rPr lang="en-US" sz="2400" smtClean="0">
                <a:solidFill>
                  <a:schemeClr val="bg1"/>
                </a:solidFill>
              </a:rPr>
              <a:t>                                                </a:t>
            </a:r>
            <a:r>
              <a:rPr lang="en-US" sz="2400" smtClean="0">
                <a:solidFill>
                  <a:srgbClr val="FF0000"/>
                </a:solidFill>
              </a:rPr>
              <a:t>2008 (So far…)</a:t>
            </a:r>
          </a:p>
          <a:p>
            <a:pPr eaLnBrk="1" hangingPunct="1">
              <a:lnSpc>
                <a:spcPct val="80000"/>
              </a:lnSpc>
            </a:pPr>
            <a:r>
              <a:rPr lang="en-US" sz="2400" smtClean="0">
                <a:solidFill>
                  <a:schemeClr val="bg1"/>
                </a:solidFill>
              </a:rPr>
              <a:t>Total number of VAAs -   1300</a:t>
            </a:r>
          </a:p>
          <a:p>
            <a:pPr eaLnBrk="1" hangingPunct="1">
              <a:lnSpc>
                <a:spcPct val="80000"/>
              </a:lnSpc>
              <a:buFont typeface="Wingdings" pitchFamily="2" charset="2"/>
              <a:buNone/>
            </a:pPr>
            <a:r>
              <a:rPr lang="en-US" sz="2400" smtClean="0">
                <a:solidFill>
                  <a:schemeClr val="bg1"/>
                </a:solidFill>
              </a:rPr>
              <a:t>                                Graphics  -  338</a:t>
            </a:r>
          </a:p>
          <a:p>
            <a:pPr algn="ctr" eaLnBrk="1" hangingPunct="1">
              <a:lnSpc>
                <a:spcPct val="80000"/>
              </a:lnSpc>
              <a:buFont typeface="Wingdings" pitchFamily="2" charset="2"/>
              <a:buNone/>
            </a:pPr>
            <a:endParaRPr lang="en-US" sz="2400" smtClean="0">
              <a:solidFill>
                <a:srgbClr val="FFFF0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dirty="0" smtClean="0">
                <a:solidFill>
                  <a:srgbClr val="C00000"/>
                </a:solidFill>
              </a:rPr>
              <a:t>Volcanic Ash Graphics</a:t>
            </a:r>
            <a:endParaRPr lang="en-US" dirty="0">
              <a:solidFill>
                <a:srgbClr val="C00000"/>
              </a:solidFill>
            </a:endParaRPr>
          </a:p>
        </p:txBody>
      </p:sp>
      <p:pic>
        <p:nvPicPr>
          <p:cNvPr id="76803" name="Content Placeholder 5" descr="VAG_Okmok_08262008.png"/>
          <p:cNvPicPr>
            <a:picLocks noGrp="1" noChangeAspect="1"/>
          </p:cNvPicPr>
          <p:nvPr>
            <p:ph idx="1"/>
          </p:nvPr>
        </p:nvPicPr>
        <p:blipFill>
          <a:blip r:embed="rId2"/>
          <a:srcRect/>
          <a:stretch>
            <a:fillRect/>
          </a:stretch>
        </p:blipFill>
        <p:spPr>
          <a:xfrm>
            <a:off x="381000" y="1066800"/>
            <a:ext cx="8382000" cy="5241925"/>
          </a:xfrm>
        </p:spPr>
      </p:pic>
      <p:sp>
        <p:nvSpPr>
          <p:cNvPr id="3" name="Date Placeholder 2"/>
          <p:cNvSpPr>
            <a:spLocks noGrp="1"/>
          </p:cNvSpPr>
          <p:nvPr>
            <p:ph type="dt" sz="quarter" idx="10"/>
          </p:nvPr>
        </p:nvSpPr>
        <p:spPr/>
        <p:txBody>
          <a:bodyPr/>
          <a:lstStyle/>
          <a:p>
            <a:pPr>
              <a:defRPr/>
            </a:pPr>
            <a:fld id="{C3EA5722-9198-4D21-98C8-2D11338EE00A}" type="datetime1">
              <a:rPr lang="en-US" smtClean="0"/>
              <a:pPr>
                <a:defRPr/>
              </a:pPr>
              <a:t>11/14/2008</a:t>
            </a:fld>
            <a:endParaRPr lang="en-US"/>
          </a:p>
        </p:txBody>
      </p:sp>
      <p:sp>
        <p:nvSpPr>
          <p:cNvPr id="4" name="Slide Number Placeholder 3"/>
          <p:cNvSpPr>
            <a:spLocks noGrp="1"/>
          </p:cNvSpPr>
          <p:nvPr>
            <p:ph type="sldNum" sz="quarter" idx="12"/>
          </p:nvPr>
        </p:nvSpPr>
        <p:spPr/>
        <p:txBody>
          <a:bodyPr/>
          <a:lstStyle/>
          <a:p>
            <a:pPr>
              <a:defRPr/>
            </a:pPr>
            <a:fld id="{665D7010-8BD1-46D9-BF27-8E5881F8AE7C}" type="slidenum">
              <a:rPr lang="en-US" smtClean="0"/>
              <a:pPr>
                <a:defRPr/>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7827" name="Content Placeholder 2"/>
          <p:cNvSpPr>
            <a:spLocks noGrp="1"/>
          </p:cNvSpPr>
          <p:nvPr>
            <p:ph idx="1"/>
          </p:nvPr>
        </p:nvSpPr>
        <p:spPr/>
        <p:txBody>
          <a:bodyPr/>
          <a:lstStyle/>
          <a:p>
            <a:pPr eaLnBrk="1" hangingPunct="1"/>
            <a:r>
              <a:rPr lang="en-US" smtClean="0"/>
              <a:t>VAAC Anchorage: </a:t>
            </a:r>
            <a:r>
              <a:rPr lang="en-US" smtClean="0">
                <a:hlinkClick r:id="rId2"/>
              </a:rPr>
              <a:t>http://vaac.arh.noaa.gov/</a:t>
            </a:r>
            <a:endParaRPr lang="en-US" smtClean="0"/>
          </a:p>
          <a:p>
            <a:pPr eaLnBrk="1" hangingPunct="1"/>
            <a:r>
              <a:rPr lang="en-US" smtClean="0"/>
              <a:t>VAAC Wachington DC: </a:t>
            </a:r>
            <a:r>
              <a:rPr lang="en-US" smtClean="0">
                <a:hlinkClick r:id="rId3"/>
              </a:rPr>
              <a:t>http://www.ssd.noaa.gov/VAAC/washington.html</a:t>
            </a:r>
            <a:endParaRPr lang="en-US" smtClean="0"/>
          </a:p>
          <a:p>
            <a:pPr eaLnBrk="1" hangingPunct="1"/>
            <a:r>
              <a:rPr lang="en-US" smtClean="0"/>
              <a:t>VAAC Montreal: </a:t>
            </a:r>
            <a:r>
              <a:rPr lang="en-US" smtClean="0">
                <a:hlinkClick r:id="rId4"/>
              </a:rPr>
              <a:t>http://www.msc-smc.ec.gc.ca/cmc/eer/VAAC/index_e.html</a:t>
            </a:r>
            <a:endParaRPr lang="en-US" smtClean="0"/>
          </a:p>
          <a:p>
            <a:pPr eaLnBrk="1" hangingPunct="1"/>
            <a:r>
              <a:rPr lang="en-US" smtClean="0"/>
              <a:t>VAAC London: </a:t>
            </a:r>
            <a:r>
              <a:rPr lang="en-US" smtClean="0">
                <a:hlinkClick r:id="rId5"/>
              </a:rPr>
              <a:t>http://www.metoffice.gov.uk/aviation/vaac/index.html</a:t>
            </a:r>
            <a:endParaRPr lang="en-US" smtClean="0"/>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516865F9-F43A-491F-A4E3-06D8ED92AB18}" type="slidenum">
              <a:rPr lang="en-US" smtClean="0"/>
              <a:pPr>
                <a:defRPr/>
              </a:pPr>
              <a:t>74</a:t>
            </a:fld>
            <a:endParaRPr 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78851" name="Content Placeholder 2"/>
          <p:cNvSpPr>
            <a:spLocks noGrp="1"/>
          </p:cNvSpPr>
          <p:nvPr>
            <p:ph idx="1"/>
          </p:nvPr>
        </p:nvSpPr>
        <p:spPr/>
        <p:txBody>
          <a:bodyPr/>
          <a:lstStyle/>
          <a:p>
            <a:pPr eaLnBrk="1" hangingPunct="1"/>
            <a:r>
              <a:rPr lang="en-US" sz="2400" smtClean="0"/>
              <a:t>VAAC Tokyo: </a:t>
            </a:r>
            <a:r>
              <a:rPr lang="en-US" sz="2400" smtClean="0">
                <a:hlinkClick r:id="rId2"/>
              </a:rPr>
              <a:t>http://ds.data.jma.go.jp/svd/vaac/data/index.html</a:t>
            </a:r>
            <a:endParaRPr lang="en-US" sz="2400" smtClean="0"/>
          </a:p>
          <a:p>
            <a:pPr eaLnBrk="1" hangingPunct="1"/>
            <a:r>
              <a:rPr lang="en-US" sz="2400" smtClean="0"/>
              <a:t>VAAC Toulouse: </a:t>
            </a:r>
            <a:r>
              <a:rPr lang="en-US" sz="2400" smtClean="0">
                <a:hlinkClick r:id="rId3"/>
              </a:rPr>
              <a:t>http://www.meteo.fr/aeroweb/info/vaac/homepage/eindex.html</a:t>
            </a:r>
            <a:endParaRPr lang="en-US" sz="2400" smtClean="0"/>
          </a:p>
          <a:p>
            <a:pPr eaLnBrk="1" hangingPunct="1"/>
            <a:r>
              <a:rPr lang="en-US" sz="2400" smtClean="0"/>
              <a:t>VAAC Buenos Aires: </a:t>
            </a:r>
            <a:r>
              <a:rPr lang="en-US" sz="2400" smtClean="0">
                <a:hlinkClick r:id="rId4"/>
              </a:rPr>
              <a:t>http://www.smn.gov.ar/?mod=vaac&amp;id=1</a:t>
            </a:r>
            <a:endParaRPr lang="en-US" sz="2400" smtClean="0"/>
          </a:p>
          <a:p>
            <a:pPr eaLnBrk="1" hangingPunct="1"/>
            <a:r>
              <a:rPr lang="en-US" sz="2400" smtClean="0"/>
              <a:t>VAAC  Darwin: </a:t>
            </a:r>
            <a:r>
              <a:rPr lang="en-US" sz="2400" smtClean="0">
                <a:hlinkClick r:id="rId5"/>
              </a:rPr>
              <a:t>http://www.bom.gov.au/info/vaac/</a:t>
            </a:r>
            <a:endParaRPr lang="en-US" sz="2400" smtClean="0"/>
          </a:p>
          <a:p>
            <a:pPr eaLnBrk="1" hangingPunct="1"/>
            <a:r>
              <a:rPr lang="en-US" sz="2400" smtClean="0"/>
              <a:t>VAAC  Wellington: </a:t>
            </a:r>
            <a:r>
              <a:rPr lang="en-US" sz="2400" smtClean="0">
                <a:hlinkClick r:id="rId6"/>
              </a:rPr>
              <a:t>http://vaac.metservice.com/vaac/index.php</a:t>
            </a:r>
            <a:endParaRPr lang="en-US" sz="2400" smtClean="0"/>
          </a:p>
          <a:p>
            <a:pPr eaLnBrk="1" hangingPunct="1"/>
            <a:endParaRPr lang="en-US" sz="2400" smtClean="0"/>
          </a:p>
          <a:p>
            <a:pPr eaLnBrk="1" hangingPunct="1">
              <a:buFont typeface="Wingdings 2" pitchFamily="18" charset="2"/>
              <a:buNone/>
            </a:pPr>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03006A4B-9FA0-409C-91C2-03F7CED94E14}" type="slidenum">
              <a:rPr lang="en-US" smtClean="0"/>
              <a:pPr>
                <a:defRPr/>
              </a:pPr>
              <a:t>75</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eaLnBrk="1" hangingPunct="1">
              <a:defRPr/>
            </a:pPr>
            <a:r>
              <a:rPr lang="en-US" dirty="0" smtClean="0">
                <a:solidFill>
                  <a:schemeClr val="bg1"/>
                </a:solidFill>
              </a:rPr>
              <a:t>Volcanic Gases…</a:t>
            </a:r>
            <a:endParaRPr lang="en-US" dirty="0">
              <a:solidFill>
                <a:schemeClr val="bg1"/>
              </a:solidFill>
            </a:endParaRPr>
          </a:p>
        </p:txBody>
      </p:sp>
      <p:sp>
        <p:nvSpPr>
          <p:cNvPr id="10243" name="Content Placeholder 2"/>
          <p:cNvSpPr>
            <a:spLocks noGrp="1"/>
          </p:cNvSpPr>
          <p:nvPr>
            <p:ph idx="1"/>
          </p:nvPr>
        </p:nvSpPr>
        <p:spPr>
          <a:xfrm>
            <a:off x="457200" y="838200"/>
            <a:ext cx="8229600" cy="4648200"/>
          </a:xfrm>
        </p:spPr>
        <p:txBody>
          <a:bodyPr/>
          <a:lstStyle/>
          <a:p>
            <a:pPr eaLnBrk="1" hangingPunct="1"/>
            <a:r>
              <a:rPr lang="en-US" sz="2400" smtClean="0">
                <a:solidFill>
                  <a:srgbClr val="FFFF00"/>
                </a:solidFill>
              </a:rPr>
              <a:t>S0</a:t>
            </a:r>
            <a:r>
              <a:rPr lang="en-US" sz="2400" baseline="-25000" smtClean="0">
                <a:solidFill>
                  <a:srgbClr val="FFFF00"/>
                </a:solidFill>
              </a:rPr>
              <a:t>2</a:t>
            </a:r>
            <a:r>
              <a:rPr lang="en-US" sz="2400" smtClean="0">
                <a:solidFill>
                  <a:srgbClr val="FFFF00"/>
                </a:solidFill>
              </a:rPr>
              <a:t> gas can lead to acid rain production and air pollution downwind from the volcano. </a:t>
            </a:r>
          </a:p>
          <a:p>
            <a:pPr eaLnBrk="1" hangingPunct="1"/>
            <a:r>
              <a:rPr lang="en-US" sz="2400" smtClean="0">
                <a:solidFill>
                  <a:srgbClr val="FFFF00"/>
                </a:solidFill>
              </a:rPr>
              <a:t>C0</a:t>
            </a:r>
            <a:r>
              <a:rPr lang="en-US" sz="2400" baseline="-25000" smtClean="0">
                <a:solidFill>
                  <a:srgbClr val="FFFF00"/>
                </a:solidFill>
              </a:rPr>
              <a:t>2</a:t>
            </a:r>
            <a:r>
              <a:rPr lang="en-US" sz="2400" smtClean="0">
                <a:solidFill>
                  <a:srgbClr val="FFFF00"/>
                </a:solidFill>
              </a:rPr>
              <a:t> gas, being heavier than air, may flow like a river into in adjacent low-lying areas and accumulate in the soil. If sufficient in depth (low mixing) and concentration, the C0</a:t>
            </a:r>
            <a:r>
              <a:rPr lang="en-US" sz="2400" baseline="-25000" smtClean="0">
                <a:solidFill>
                  <a:srgbClr val="FFFF00"/>
                </a:solidFill>
              </a:rPr>
              <a:t>2</a:t>
            </a:r>
            <a:r>
              <a:rPr lang="en-US" sz="2400" smtClean="0">
                <a:solidFill>
                  <a:srgbClr val="FFFF00"/>
                </a:solidFill>
              </a:rPr>
              <a:t> gas can be lethal to all living matter. </a:t>
            </a:r>
          </a:p>
          <a:p>
            <a:pPr eaLnBrk="1" hangingPunct="1"/>
            <a:r>
              <a:rPr lang="en-US" sz="2400" smtClean="0">
                <a:solidFill>
                  <a:srgbClr val="FFFF00"/>
                </a:solidFill>
              </a:rPr>
              <a:t>A few notable eruptions in the past have released enough hydrogen fluoride (HF), carried on the wind and bound to ash particles, to kill or maim animals that ate any food coated in the ash.</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pPr>
                <a:defRPr/>
              </a:pPr>
              <a:t>11/14/2008</a:t>
            </a:fld>
            <a:endParaRPr lang="en-US"/>
          </a:p>
        </p:txBody>
      </p:sp>
      <p:sp>
        <p:nvSpPr>
          <p:cNvPr id="5" name="Slide Number Placeholder 4"/>
          <p:cNvSpPr>
            <a:spLocks noGrp="1"/>
          </p:cNvSpPr>
          <p:nvPr>
            <p:ph type="sldNum" sz="quarter" idx="12"/>
          </p:nvPr>
        </p:nvSpPr>
        <p:spPr/>
        <p:txBody>
          <a:bodyPr/>
          <a:lstStyle/>
          <a:p>
            <a:pPr>
              <a:defRPr/>
            </a:pPr>
            <a:fld id="{76766028-3C48-404B-BD2E-65C824D8E288}" type="slidenum">
              <a:rPr lang="en-US" smtClean="0"/>
              <a:pPr>
                <a:defRPr/>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Health Hazards</a:t>
            </a:r>
            <a:endParaRPr lang="en-US" dirty="0">
              <a:solidFill>
                <a:srgbClr val="C00000"/>
              </a:solidFill>
            </a:endParaRPr>
          </a:p>
        </p:txBody>
      </p:sp>
      <p:sp>
        <p:nvSpPr>
          <p:cNvPr id="11267" name="Content Placeholder 6"/>
          <p:cNvSpPr>
            <a:spLocks noGrp="1"/>
          </p:cNvSpPr>
          <p:nvPr>
            <p:ph idx="1"/>
          </p:nvPr>
        </p:nvSpPr>
        <p:spPr>
          <a:xfrm>
            <a:off x="457200" y="1066800"/>
            <a:ext cx="8229600" cy="5410200"/>
          </a:xfrm>
        </p:spPr>
        <p:txBody>
          <a:bodyPr/>
          <a:lstStyle/>
          <a:p>
            <a:pPr eaLnBrk="1" hangingPunct="1"/>
            <a:r>
              <a:rPr lang="en-US" sz="2400" smtClean="0">
                <a:solidFill>
                  <a:schemeClr val="bg1"/>
                </a:solidFill>
              </a:rPr>
              <a:t>Collapsed roofs due to heavy ash fall.</a:t>
            </a:r>
          </a:p>
          <a:p>
            <a:pPr eaLnBrk="1" hangingPunct="1"/>
            <a:r>
              <a:rPr lang="en-US" sz="2400" smtClean="0">
                <a:solidFill>
                  <a:schemeClr val="bg1"/>
                </a:solidFill>
              </a:rPr>
              <a:t>Inhaled ash particles from within a hot, dense pyroclastic flow will almost always results in death from burns or asphyxiation.</a:t>
            </a:r>
          </a:p>
          <a:p>
            <a:pPr eaLnBrk="1" hangingPunct="1"/>
            <a:r>
              <a:rPr lang="en-US" sz="2400" smtClean="0">
                <a:solidFill>
                  <a:schemeClr val="bg1"/>
                </a:solidFill>
              </a:rPr>
              <a:t>Long term exposure to breathable ash particles, generally less than 10 microns in size, will result in acute symptoms, such as: nasal irritation, throat irritation , dry coughing.</a:t>
            </a:r>
          </a:p>
          <a:p>
            <a:pPr eaLnBrk="1" hangingPunct="1"/>
            <a:r>
              <a:rPr lang="en-US" sz="2400" smtClean="0">
                <a:solidFill>
                  <a:schemeClr val="bg1"/>
                </a:solidFill>
              </a:rPr>
              <a:t>For people with pre-existing respiratory problems, severe bronchitis  may result…with symptoms lasting from weeks to months after the ashfall.</a:t>
            </a:r>
          </a:p>
          <a:p>
            <a:pPr eaLnBrk="1" hangingPunct="1"/>
            <a:r>
              <a:rPr lang="en-US" sz="2400" smtClean="0">
                <a:solidFill>
                  <a:schemeClr val="bg1"/>
                </a:solidFill>
              </a:rPr>
              <a:t>Eye and skin irritation and damage (to varying degrees) are also common side effects of exposure to airborne ash.</a:t>
            </a:r>
          </a:p>
          <a:p>
            <a:pPr eaLnBrk="1" hangingPunct="1">
              <a:buFont typeface="Wingdings 2" pitchFamily="18" charset="2"/>
              <a:buNone/>
            </a:pPr>
            <a:r>
              <a:rPr lang="en-US" sz="2400" smtClean="0"/>
              <a:t> </a:t>
            </a:r>
          </a:p>
        </p:txBody>
      </p:sp>
      <p:sp>
        <p:nvSpPr>
          <p:cNvPr id="5" name="Date Placeholder 4"/>
          <p:cNvSpPr>
            <a:spLocks noGrp="1"/>
          </p:cNvSpPr>
          <p:nvPr>
            <p:ph type="dt" sz="quarter" idx="10"/>
          </p:nvPr>
        </p:nvSpPr>
        <p:spPr/>
        <p:txBody>
          <a:bodyPr/>
          <a:lstStyle/>
          <a:p>
            <a:pPr>
              <a:defRPr/>
            </a:pPr>
            <a:fld id="{05F1608D-ED05-4113-ABEA-452205655258}" type="datetime1">
              <a:rPr lang="en-US" smtClean="0"/>
              <a:pPr>
                <a:defRPr/>
              </a:pPr>
              <a:t>11/14/2008</a:t>
            </a:fld>
            <a:endParaRPr lang="en-US"/>
          </a:p>
        </p:txBody>
      </p:sp>
      <p:sp>
        <p:nvSpPr>
          <p:cNvPr id="6" name="Slide Number Placeholder 5"/>
          <p:cNvSpPr>
            <a:spLocks noGrp="1"/>
          </p:cNvSpPr>
          <p:nvPr>
            <p:ph type="sldNum" sz="quarter" idx="12"/>
          </p:nvPr>
        </p:nvSpPr>
        <p:spPr/>
        <p:txBody>
          <a:bodyPr/>
          <a:lstStyle/>
          <a:p>
            <a:pPr>
              <a:defRPr/>
            </a:pPr>
            <a:fld id="{3C415355-2B96-487A-8BBE-7C2BD112E8A3}" type="slidenum">
              <a:rPr lang="en-US" smtClean="0"/>
              <a:pPr>
                <a:defRPr/>
              </a:pPr>
              <a:t>9</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5284</TotalTime>
  <Words>6762</Words>
  <Application>Microsoft PowerPoint</Application>
  <PresentationFormat>On-screen Show (4:3)</PresentationFormat>
  <Paragraphs>698</Paragraphs>
  <Slides>75</Slides>
  <Notes>52</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Apex</vt:lpstr>
      <vt:lpstr>VolcanIC ASH and Other Hazards</vt:lpstr>
      <vt:lpstr>Introduction</vt:lpstr>
      <vt:lpstr>The Dangers</vt:lpstr>
      <vt:lpstr>Volcanic Ash: What is it?</vt:lpstr>
      <vt:lpstr>Volcanic Ash: How it’s formed</vt:lpstr>
      <vt:lpstr>The Ash of St. Helens</vt:lpstr>
      <vt:lpstr>Volcanic Gases</vt:lpstr>
      <vt:lpstr>Volcanic Gases…</vt:lpstr>
      <vt:lpstr>Health Hazards</vt:lpstr>
      <vt:lpstr>Volcanic plumes as hazards to aviation</vt:lpstr>
      <vt:lpstr>Volcanic plume characteristics</vt:lpstr>
      <vt:lpstr>Volcanic plumes as hazards to aviation…</vt:lpstr>
      <vt:lpstr>Volcanic plumes as hazards to aviation…</vt:lpstr>
      <vt:lpstr>Slide 14</vt:lpstr>
      <vt:lpstr>Damage to Aircraft</vt:lpstr>
      <vt:lpstr>Slide 16</vt:lpstr>
      <vt:lpstr>Ash Recognition and Transport/Dispersal Problems</vt:lpstr>
      <vt:lpstr>Ash Recognition and Transport/Dispersal Problems…</vt:lpstr>
      <vt:lpstr>Slide 19</vt:lpstr>
      <vt:lpstr>Common Routes of some of the nearly 100,000 flights per year over the NPAC </vt:lpstr>
      <vt:lpstr>Volcanic Hazards to Airports</vt:lpstr>
      <vt:lpstr>Reducing Impact to Airport and Aircraft Operations</vt:lpstr>
      <vt:lpstr>Real-time Ash Detection</vt:lpstr>
      <vt:lpstr>Observational Strengths and Weaknesses</vt:lpstr>
      <vt:lpstr>Observational Strengths and Weaknesses</vt:lpstr>
      <vt:lpstr>Observational Strengths and Weaknesses</vt:lpstr>
      <vt:lpstr>Goals of Using Satellite Data</vt:lpstr>
      <vt:lpstr>Satellite Products Used:</vt:lpstr>
      <vt:lpstr>Satellite Products Used…:</vt:lpstr>
      <vt:lpstr>Observational Examples</vt:lpstr>
      <vt:lpstr>Kasatochi, GOES West, Visible Image Aug. 7, 2008</vt:lpstr>
      <vt:lpstr>Okmok, Terra/MODIS, Visible Image   July 13, 2008</vt:lpstr>
      <vt:lpstr>Kasatochi, NOAA 18 AVHRR, Channel 4, August 8, 2008</vt:lpstr>
      <vt:lpstr>Split-window IR detection</vt:lpstr>
      <vt:lpstr>Okmok, NOAA 17 AVHRR Split Window, July 13, 2008</vt:lpstr>
      <vt:lpstr>Okmok OMI (SO2) Composite Images</vt:lpstr>
      <vt:lpstr>Composite of Sulfur Dioxide from OMI</vt:lpstr>
      <vt:lpstr>Aircraft Obs Okmok 08/03/2008</vt:lpstr>
      <vt:lpstr>Ground Obs Okmok 08/03/2008</vt:lpstr>
      <vt:lpstr>Radar Obs Augustine 01/13/2006</vt:lpstr>
      <vt:lpstr>Things to Remember</vt:lpstr>
      <vt:lpstr>Modeling Volcanic Ash/Gas Movement and Concentration</vt:lpstr>
      <vt:lpstr>Model Forecasts</vt:lpstr>
      <vt:lpstr>Characteristics of the PUFF Model</vt:lpstr>
      <vt:lpstr>Example of the PUFF Model</vt:lpstr>
      <vt:lpstr>Characteristics of the HYSPLIT Model</vt:lpstr>
      <vt:lpstr>Example of forward trajectories from the HYSPLIT Model</vt:lpstr>
      <vt:lpstr>Examples of the HYSPLIT Model…</vt:lpstr>
      <vt:lpstr>Examples of the HYSPLIT Model…</vt:lpstr>
      <vt:lpstr>Other Models:   The CANERM  - Canadian Emergency Response Model.</vt:lpstr>
      <vt:lpstr>Steps taken after detection</vt:lpstr>
      <vt:lpstr>Products that are issued by NWS </vt:lpstr>
      <vt:lpstr>Organizations Involved In  Volcanic Hazards Detection and Warnings </vt:lpstr>
      <vt:lpstr>Organizations</vt:lpstr>
      <vt:lpstr>Organizations…</vt:lpstr>
      <vt:lpstr>NWS Ash Program Structure</vt:lpstr>
      <vt:lpstr>Organizational Timeline</vt:lpstr>
      <vt:lpstr>The Original Goals (1995)</vt:lpstr>
      <vt:lpstr>Recent Goals (2004)</vt:lpstr>
      <vt:lpstr>Recent Goals (2004) Continued </vt:lpstr>
      <vt:lpstr>Today’s Goals (from the 2007 National Volcanic Ash Operations Plan for Aviation) </vt:lpstr>
      <vt:lpstr>Volcanic Ash Advisory Center(s)</vt:lpstr>
      <vt:lpstr>VAACs of the World</vt:lpstr>
      <vt:lpstr>The VAAC’s Responsibilities</vt:lpstr>
      <vt:lpstr>VAAC Customers</vt:lpstr>
      <vt:lpstr>Volcanic Ash Advisory Issuance</vt:lpstr>
      <vt:lpstr>The Process of Issuing a Volcanic Ash Advisory</vt:lpstr>
      <vt:lpstr>The Process of Issuing an Volcanic Ash Advisory…</vt:lpstr>
      <vt:lpstr>VAA Cancellation</vt:lpstr>
      <vt:lpstr>Non Satellite Information </vt:lpstr>
      <vt:lpstr>VAAC Volcanic Ash Advisories</vt:lpstr>
      <vt:lpstr>Volcano Stats 2004-2008</vt:lpstr>
      <vt:lpstr>Volcanic Ash Graphics</vt:lpstr>
      <vt:lpstr>Volcanic Ash Advisory Centers (VAAC)</vt:lpstr>
      <vt:lpstr>Volcanic Ash Advisory Centers (VAAC)…</vt:lpstr>
    </vt:vector>
  </TitlesOfParts>
  <Company>GSO/URI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 Weather</dc:title>
  <dc:subject>Volcanic Ash, etc. </dc:subject>
  <dc:creator>Jeff Braun</dc:creator>
  <dc:description>For SHyMet/VISIT/ESSD Training 2008</dc:description>
  <cp:lastModifiedBy>braun</cp:lastModifiedBy>
  <cp:revision>506</cp:revision>
  <dcterms:created xsi:type="dcterms:W3CDTF">2003-06-19T01:06:42Z</dcterms:created>
  <dcterms:modified xsi:type="dcterms:W3CDTF">2008-11-14T17:32:07Z</dcterms:modified>
</cp:coreProperties>
</file>